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30" r:id="rId27"/>
    <p:sldId id="331" r:id="rId28"/>
    <p:sldId id="332" r:id="rId29"/>
    <p:sldId id="282" r:id="rId30"/>
    <p:sldId id="288" r:id="rId31"/>
    <p:sldId id="289" r:id="rId32"/>
    <p:sldId id="293" r:id="rId33"/>
    <p:sldId id="290" r:id="rId34"/>
    <p:sldId id="291" r:id="rId35"/>
    <p:sldId id="318" r:id="rId36"/>
    <p:sldId id="285" r:id="rId37"/>
    <p:sldId id="316" r:id="rId38"/>
    <p:sldId id="294" r:id="rId39"/>
    <p:sldId id="333" r:id="rId40"/>
    <p:sldId id="334" r:id="rId41"/>
    <p:sldId id="335" r:id="rId42"/>
    <p:sldId id="322" r:id="rId43"/>
    <p:sldId id="324" r:id="rId44"/>
    <p:sldId id="328" r:id="rId45"/>
    <p:sldId id="320" r:id="rId46"/>
    <p:sldId id="287" r:id="rId47"/>
    <p:sldId id="306" r:id="rId48"/>
    <p:sldId id="307" r:id="rId49"/>
  </p:sldIdLst>
  <p:sldSz cx="18288000" cy="10287000"/>
  <p:notesSz cx="6858000" cy="9144000"/>
  <p:embeddedFontLst>
    <p:embeddedFont>
      <p:font typeface="Anton" pitchFamily="2" charset="0"/>
      <p:regular r:id="rId51"/>
    </p:embeddedFont>
    <p:embeddedFont>
      <p:font typeface="Calibri" panose="020F0502020204030204" pitchFamily="34"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607866-815E-4123-AB3C-AE7A42BAE3DC}">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Untitled Section" id="{8E92D716-710A-4691-A3F3-88D5A62E1F3E}">
          <p14:sldIdLst>
            <p14:sldId id="330"/>
            <p14:sldId id="331"/>
            <p14:sldId id="332"/>
            <p14:sldId id="282"/>
            <p14:sldId id="288"/>
            <p14:sldId id="289"/>
            <p14:sldId id="293"/>
            <p14:sldId id="290"/>
            <p14:sldId id="291"/>
            <p14:sldId id="318"/>
            <p14:sldId id="285"/>
            <p14:sldId id="316"/>
            <p14:sldId id="294"/>
            <p14:sldId id="333"/>
            <p14:sldId id="334"/>
            <p14:sldId id="335"/>
            <p14:sldId id="322"/>
            <p14:sldId id="324"/>
            <p14:sldId id="328"/>
            <p14:sldId id="320"/>
            <p14:sldId id="287"/>
            <p14:sldId id="306"/>
            <p14:sldId id="30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B2F21-AE30-4D04-B46B-8E5EA0CF8E71}" type="datetimeFigureOut">
              <a:rPr lang="en-US" smtClean="0"/>
              <a:t>2/18/2026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99A9F-A00C-43DD-943B-F92F8BB5D5B4}" type="slidenum">
              <a:rPr lang="en-US" smtClean="0"/>
              <a:t>‹#›</a:t>
            </a:fld>
            <a:endParaRPr lang="en-US"/>
          </a:p>
        </p:txBody>
      </p:sp>
    </p:spTree>
    <p:extLst>
      <p:ext uri="{BB962C8B-B14F-4D97-AF65-F5344CB8AC3E}">
        <p14:creationId xmlns:p14="http://schemas.microsoft.com/office/powerpoint/2010/main" val="211329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14133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E8E8B-C79B-B5FE-E91F-6CEEACDCE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E7E57-4FFF-A29E-1A65-649B2B8B2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224617-9682-58AA-CB7C-D58463989C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4C5109-AC23-0459-7E0B-6A6A8EEB6E61}"/>
              </a:ext>
            </a:extLst>
          </p:cNvPr>
          <p:cNvSpPr>
            <a:spLocks noGrp="1"/>
          </p:cNvSpPr>
          <p:nvPr>
            <p:ph type="sldNum" sz="quarter" idx="5"/>
          </p:nvPr>
        </p:nvSpPr>
        <p:spPr/>
        <p:txBody>
          <a:bodyPr/>
          <a:lstStyle/>
          <a:p>
            <a:fld id="{7F6C7EE9-5626-4E69-A322-697F33868188}" type="slidenum">
              <a:rPr lang="en-US" smtClean="0"/>
              <a:t>35</a:t>
            </a:fld>
            <a:endParaRPr lang="en-US"/>
          </a:p>
        </p:txBody>
      </p:sp>
    </p:spTree>
    <p:extLst>
      <p:ext uri="{BB962C8B-B14F-4D97-AF65-F5344CB8AC3E}">
        <p14:creationId xmlns:p14="http://schemas.microsoft.com/office/powerpoint/2010/main" val="41427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E008E-4C64-E21E-4852-B604A9286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1214-E6C1-4FFE-D9F7-3B3D69AA2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A0860-4337-E047-28BB-D8BF90784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06675D-8685-DE8A-6712-6C0CDEACB4B1}"/>
              </a:ext>
            </a:extLst>
          </p:cNvPr>
          <p:cNvSpPr>
            <a:spLocks noGrp="1"/>
          </p:cNvSpPr>
          <p:nvPr>
            <p:ph type="sldNum" sz="quarter" idx="5"/>
          </p:nvPr>
        </p:nvSpPr>
        <p:spPr/>
        <p:txBody>
          <a:bodyPr/>
          <a:lstStyle/>
          <a:p>
            <a:fld id="{7F6C7EE9-5626-4E69-A322-697F33868188}" type="slidenum">
              <a:rPr lang="en-US" smtClean="0"/>
              <a:t>36</a:t>
            </a:fld>
            <a:endParaRPr lang="en-US"/>
          </a:p>
        </p:txBody>
      </p:sp>
    </p:spTree>
    <p:extLst>
      <p:ext uri="{BB962C8B-B14F-4D97-AF65-F5344CB8AC3E}">
        <p14:creationId xmlns:p14="http://schemas.microsoft.com/office/powerpoint/2010/main" val="917763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3F3E-85B5-B6F4-1F56-FDA550EC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19A65-C468-3E54-2812-64AF0450B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08F1-9A84-F1A7-7F08-D0AF71BBC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442AF-801F-C58F-F455-F2F5F1800931}"/>
              </a:ext>
            </a:extLst>
          </p:cNvPr>
          <p:cNvSpPr>
            <a:spLocks noGrp="1"/>
          </p:cNvSpPr>
          <p:nvPr>
            <p:ph type="sldNum" sz="quarter" idx="5"/>
          </p:nvPr>
        </p:nvSpPr>
        <p:spPr/>
        <p:txBody>
          <a:bodyPr/>
          <a:lstStyle/>
          <a:p>
            <a:fld id="{7F6C7EE9-5626-4E69-A322-697F33868188}" type="slidenum">
              <a:rPr lang="en-US" smtClean="0"/>
              <a:t>37</a:t>
            </a:fld>
            <a:endParaRPr lang="en-US"/>
          </a:p>
        </p:txBody>
      </p:sp>
    </p:spTree>
    <p:extLst>
      <p:ext uri="{BB962C8B-B14F-4D97-AF65-F5344CB8AC3E}">
        <p14:creationId xmlns:p14="http://schemas.microsoft.com/office/powerpoint/2010/main" val="3490178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3F3E-85B5-B6F4-1F56-FDA550EC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19A65-C468-3E54-2812-64AF0450B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08F1-9A84-F1A7-7F08-D0AF71BBC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442AF-801F-C58F-F455-F2F5F1800931}"/>
              </a:ext>
            </a:extLst>
          </p:cNvPr>
          <p:cNvSpPr>
            <a:spLocks noGrp="1"/>
          </p:cNvSpPr>
          <p:nvPr>
            <p:ph type="sldNum" sz="quarter" idx="5"/>
          </p:nvPr>
        </p:nvSpPr>
        <p:spPr/>
        <p:txBody>
          <a:bodyPr/>
          <a:lstStyle/>
          <a:p>
            <a:fld id="{7F6C7EE9-5626-4E69-A322-697F33868188}" type="slidenum">
              <a:rPr lang="en-US" smtClean="0"/>
              <a:t>38</a:t>
            </a:fld>
            <a:endParaRPr lang="en-US"/>
          </a:p>
        </p:txBody>
      </p:sp>
    </p:spTree>
    <p:extLst>
      <p:ext uri="{BB962C8B-B14F-4D97-AF65-F5344CB8AC3E}">
        <p14:creationId xmlns:p14="http://schemas.microsoft.com/office/powerpoint/2010/main" val="638918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11226-8E2E-BC5B-B0A0-0E4B2667B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EDFDF-DB99-6871-1B9F-5E512D2DEE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EB8DE-2D97-322E-FC02-E86F826375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A5259B-0336-A7D6-29D6-C7CE89DA9F4C}"/>
              </a:ext>
            </a:extLst>
          </p:cNvPr>
          <p:cNvSpPr>
            <a:spLocks noGrp="1"/>
          </p:cNvSpPr>
          <p:nvPr>
            <p:ph type="sldNum" sz="quarter" idx="5"/>
          </p:nvPr>
        </p:nvSpPr>
        <p:spPr/>
        <p:txBody>
          <a:bodyPr/>
          <a:lstStyle/>
          <a:p>
            <a:fld id="{7F6C7EE9-5626-4E69-A322-697F33868188}" type="slidenum">
              <a:rPr lang="en-US" smtClean="0"/>
              <a:t>42</a:t>
            </a:fld>
            <a:endParaRPr lang="en-US"/>
          </a:p>
        </p:txBody>
      </p:sp>
    </p:spTree>
    <p:extLst>
      <p:ext uri="{BB962C8B-B14F-4D97-AF65-F5344CB8AC3E}">
        <p14:creationId xmlns:p14="http://schemas.microsoft.com/office/powerpoint/2010/main" val="727446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53291-410D-D567-9A3E-855477CB7D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AE378-654E-BFEC-F3BC-2CD1F0F8B1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EDA3C-0873-B141-68FB-043EEDC3C0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027B21-A5F9-3214-81F7-735D9817C853}"/>
              </a:ext>
            </a:extLst>
          </p:cNvPr>
          <p:cNvSpPr>
            <a:spLocks noGrp="1"/>
          </p:cNvSpPr>
          <p:nvPr>
            <p:ph type="sldNum" sz="quarter" idx="5"/>
          </p:nvPr>
        </p:nvSpPr>
        <p:spPr/>
        <p:txBody>
          <a:bodyPr/>
          <a:lstStyle/>
          <a:p>
            <a:fld id="{7F6C7EE9-5626-4E69-A322-697F33868188}" type="slidenum">
              <a:rPr lang="en-US" smtClean="0"/>
              <a:t>43</a:t>
            </a:fld>
            <a:endParaRPr lang="en-US"/>
          </a:p>
        </p:txBody>
      </p:sp>
    </p:spTree>
    <p:extLst>
      <p:ext uri="{BB962C8B-B14F-4D97-AF65-F5344CB8AC3E}">
        <p14:creationId xmlns:p14="http://schemas.microsoft.com/office/powerpoint/2010/main" val="150020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082A-BD39-C67C-2B7D-2675799FC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E018F-3F11-F1A9-AE7D-D50298E60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C007E-BD88-5231-DC41-10C8BE4A58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658AA2-4AB5-6726-B6E0-F2B5AA1E6D53}"/>
              </a:ext>
            </a:extLst>
          </p:cNvPr>
          <p:cNvSpPr>
            <a:spLocks noGrp="1"/>
          </p:cNvSpPr>
          <p:nvPr>
            <p:ph type="sldNum" sz="quarter" idx="5"/>
          </p:nvPr>
        </p:nvSpPr>
        <p:spPr/>
        <p:txBody>
          <a:bodyPr/>
          <a:lstStyle/>
          <a:p>
            <a:fld id="{7F6C7EE9-5626-4E69-A322-697F33868188}" type="slidenum">
              <a:rPr lang="en-US" smtClean="0"/>
              <a:t>44</a:t>
            </a:fld>
            <a:endParaRPr lang="en-US"/>
          </a:p>
        </p:txBody>
      </p:sp>
    </p:spTree>
    <p:extLst>
      <p:ext uri="{BB962C8B-B14F-4D97-AF65-F5344CB8AC3E}">
        <p14:creationId xmlns:p14="http://schemas.microsoft.com/office/powerpoint/2010/main" val="635044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082A-BD39-C67C-2B7D-2675799FC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E018F-3F11-F1A9-AE7D-D50298E60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C007E-BD88-5231-DC41-10C8BE4A58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658AA2-4AB5-6726-B6E0-F2B5AA1E6D53}"/>
              </a:ext>
            </a:extLst>
          </p:cNvPr>
          <p:cNvSpPr>
            <a:spLocks noGrp="1"/>
          </p:cNvSpPr>
          <p:nvPr>
            <p:ph type="sldNum" sz="quarter" idx="5"/>
          </p:nvPr>
        </p:nvSpPr>
        <p:spPr/>
        <p:txBody>
          <a:bodyPr/>
          <a:lstStyle/>
          <a:p>
            <a:fld id="{7F6C7EE9-5626-4E69-A322-697F33868188}" type="slidenum">
              <a:rPr lang="en-US" smtClean="0"/>
              <a:t>45</a:t>
            </a:fld>
            <a:endParaRPr lang="en-US"/>
          </a:p>
        </p:txBody>
      </p:sp>
    </p:spTree>
    <p:extLst>
      <p:ext uri="{BB962C8B-B14F-4D97-AF65-F5344CB8AC3E}">
        <p14:creationId xmlns:p14="http://schemas.microsoft.com/office/powerpoint/2010/main" val="3756719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E008E-4C64-E21E-4852-B604A9286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1214-E6C1-4FFE-D9F7-3B3D69AA2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A0860-4337-E047-28BB-D8BF90784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06675D-8685-DE8A-6712-6C0CDEACB4B1}"/>
              </a:ext>
            </a:extLst>
          </p:cNvPr>
          <p:cNvSpPr>
            <a:spLocks noGrp="1"/>
          </p:cNvSpPr>
          <p:nvPr>
            <p:ph type="sldNum" sz="quarter" idx="5"/>
          </p:nvPr>
        </p:nvSpPr>
        <p:spPr/>
        <p:txBody>
          <a:bodyPr/>
          <a:lstStyle/>
          <a:p>
            <a:fld id="{7F6C7EE9-5626-4E69-A322-697F33868188}" type="slidenum">
              <a:rPr lang="en-US" smtClean="0"/>
              <a:t>46</a:t>
            </a:fld>
            <a:endParaRPr lang="en-US"/>
          </a:p>
        </p:txBody>
      </p:sp>
    </p:spTree>
    <p:extLst>
      <p:ext uri="{BB962C8B-B14F-4D97-AF65-F5344CB8AC3E}">
        <p14:creationId xmlns:p14="http://schemas.microsoft.com/office/powerpoint/2010/main" val="3675498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3F3E-85B5-B6F4-1F56-FDA550EC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19A65-C468-3E54-2812-64AF0450B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08F1-9A84-F1A7-7F08-D0AF71BBC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442AF-801F-C58F-F455-F2F5F1800931}"/>
              </a:ext>
            </a:extLst>
          </p:cNvPr>
          <p:cNvSpPr>
            <a:spLocks noGrp="1"/>
          </p:cNvSpPr>
          <p:nvPr>
            <p:ph type="sldNum" sz="quarter" idx="5"/>
          </p:nvPr>
        </p:nvSpPr>
        <p:spPr/>
        <p:txBody>
          <a:bodyPr/>
          <a:lstStyle/>
          <a:p>
            <a:fld id="{7F6C7EE9-5626-4E69-A322-697F33868188}" type="slidenum">
              <a:rPr lang="en-US" smtClean="0"/>
              <a:t>47</a:t>
            </a:fld>
            <a:endParaRPr lang="en-US"/>
          </a:p>
        </p:txBody>
      </p:sp>
    </p:spTree>
    <p:extLst>
      <p:ext uri="{BB962C8B-B14F-4D97-AF65-F5344CB8AC3E}">
        <p14:creationId xmlns:p14="http://schemas.microsoft.com/office/powerpoint/2010/main" val="127442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E008E-4C64-E21E-4852-B604A9286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1214-E6C1-4FFE-D9F7-3B3D69AA2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A0860-4337-E047-28BB-D8BF90784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06675D-8685-DE8A-6712-6C0CDEACB4B1}"/>
              </a:ext>
            </a:extLst>
          </p:cNvPr>
          <p:cNvSpPr>
            <a:spLocks noGrp="1"/>
          </p:cNvSpPr>
          <p:nvPr>
            <p:ph type="sldNum" sz="quarter" idx="5"/>
          </p:nvPr>
        </p:nvSpPr>
        <p:spPr/>
        <p:txBody>
          <a:bodyPr/>
          <a:lstStyle/>
          <a:p>
            <a:fld id="{7F6C7EE9-5626-4E69-A322-697F33868188}" type="slidenum">
              <a:rPr lang="en-US" smtClean="0"/>
              <a:t>48</a:t>
            </a:fld>
            <a:endParaRPr lang="en-US"/>
          </a:p>
        </p:txBody>
      </p:sp>
    </p:spTree>
    <p:extLst>
      <p:ext uri="{BB962C8B-B14F-4D97-AF65-F5344CB8AC3E}">
        <p14:creationId xmlns:p14="http://schemas.microsoft.com/office/powerpoint/2010/main" val="14450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DDC01-35A5-A7BA-6B63-DE074A90A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61A8A-5179-B565-DCB0-5E6CE5CDA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254BC-0604-F3B8-30D4-015B4B86A2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C424A9-35C2-1217-E4BD-4182684C9405}"/>
              </a:ext>
            </a:extLst>
          </p:cNvPr>
          <p:cNvSpPr>
            <a:spLocks noGrp="1"/>
          </p:cNvSpPr>
          <p:nvPr>
            <p:ph type="sldNum" sz="quarter" idx="5"/>
          </p:nvPr>
        </p:nvSpPr>
        <p:spPr/>
        <p:txBody>
          <a:bodyPr/>
          <a:lstStyle/>
          <a:p>
            <a:fld id="{7F6C7EE9-5626-4E69-A322-697F33868188}" type="slidenum">
              <a:rPr lang="en-US" smtClean="0"/>
              <a:t>28</a:t>
            </a:fld>
            <a:endParaRPr lang="en-US"/>
          </a:p>
        </p:txBody>
      </p:sp>
    </p:spTree>
    <p:extLst>
      <p:ext uri="{BB962C8B-B14F-4D97-AF65-F5344CB8AC3E}">
        <p14:creationId xmlns:p14="http://schemas.microsoft.com/office/powerpoint/2010/main" val="269295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E008E-4C64-E21E-4852-B604A9286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1214-E6C1-4FFE-D9F7-3B3D69AA2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A0860-4337-E047-28BB-D8BF90784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06675D-8685-DE8A-6712-6C0CDEACB4B1}"/>
              </a:ext>
            </a:extLst>
          </p:cNvPr>
          <p:cNvSpPr>
            <a:spLocks noGrp="1"/>
          </p:cNvSpPr>
          <p:nvPr>
            <p:ph type="sldNum" sz="quarter" idx="5"/>
          </p:nvPr>
        </p:nvSpPr>
        <p:spPr/>
        <p:txBody>
          <a:bodyPr/>
          <a:lstStyle/>
          <a:p>
            <a:fld id="{7F6C7EE9-5626-4E69-A322-697F33868188}" type="slidenum">
              <a:rPr lang="en-US" smtClean="0"/>
              <a:t>29</a:t>
            </a:fld>
            <a:endParaRPr lang="en-US"/>
          </a:p>
        </p:txBody>
      </p:sp>
    </p:spTree>
    <p:extLst>
      <p:ext uri="{BB962C8B-B14F-4D97-AF65-F5344CB8AC3E}">
        <p14:creationId xmlns:p14="http://schemas.microsoft.com/office/powerpoint/2010/main" val="116671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3F3E-85B5-B6F4-1F56-FDA550EC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19A65-C468-3E54-2812-64AF0450B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08F1-9A84-F1A7-7F08-D0AF71BBC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442AF-801F-C58F-F455-F2F5F1800931}"/>
              </a:ext>
            </a:extLst>
          </p:cNvPr>
          <p:cNvSpPr>
            <a:spLocks noGrp="1"/>
          </p:cNvSpPr>
          <p:nvPr>
            <p:ph type="sldNum" sz="quarter" idx="5"/>
          </p:nvPr>
        </p:nvSpPr>
        <p:spPr/>
        <p:txBody>
          <a:bodyPr/>
          <a:lstStyle/>
          <a:p>
            <a:fld id="{7F6C7EE9-5626-4E69-A322-697F33868188}" type="slidenum">
              <a:rPr lang="en-US" smtClean="0"/>
              <a:t>30</a:t>
            </a:fld>
            <a:endParaRPr lang="en-US"/>
          </a:p>
        </p:txBody>
      </p:sp>
    </p:spTree>
    <p:extLst>
      <p:ext uri="{BB962C8B-B14F-4D97-AF65-F5344CB8AC3E}">
        <p14:creationId xmlns:p14="http://schemas.microsoft.com/office/powerpoint/2010/main" val="210362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3F3E-85B5-B6F4-1F56-FDA550EC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19A65-C468-3E54-2812-64AF0450B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08F1-9A84-F1A7-7F08-D0AF71BBC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442AF-801F-C58F-F455-F2F5F1800931}"/>
              </a:ext>
            </a:extLst>
          </p:cNvPr>
          <p:cNvSpPr>
            <a:spLocks noGrp="1"/>
          </p:cNvSpPr>
          <p:nvPr>
            <p:ph type="sldNum" sz="quarter" idx="5"/>
          </p:nvPr>
        </p:nvSpPr>
        <p:spPr/>
        <p:txBody>
          <a:bodyPr/>
          <a:lstStyle/>
          <a:p>
            <a:fld id="{7F6C7EE9-5626-4E69-A322-697F33868188}" type="slidenum">
              <a:rPr lang="en-US" smtClean="0"/>
              <a:t>31</a:t>
            </a:fld>
            <a:endParaRPr lang="en-US"/>
          </a:p>
        </p:txBody>
      </p:sp>
    </p:spTree>
    <p:extLst>
      <p:ext uri="{BB962C8B-B14F-4D97-AF65-F5344CB8AC3E}">
        <p14:creationId xmlns:p14="http://schemas.microsoft.com/office/powerpoint/2010/main" val="190702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3F3E-85B5-B6F4-1F56-FDA550EC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19A65-C468-3E54-2812-64AF0450B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08F1-9A84-F1A7-7F08-D0AF71BBC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442AF-801F-C58F-F455-F2F5F1800931}"/>
              </a:ext>
            </a:extLst>
          </p:cNvPr>
          <p:cNvSpPr>
            <a:spLocks noGrp="1"/>
          </p:cNvSpPr>
          <p:nvPr>
            <p:ph type="sldNum" sz="quarter" idx="5"/>
          </p:nvPr>
        </p:nvSpPr>
        <p:spPr/>
        <p:txBody>
          <a:bodyPr/>
          <a:lstStyle/>
          <a:p>
            <a:fld id="{7F6C7EE9-5626-4E69-A322-697F33868188}" type="slidenum">
              <a:rPr lang="en-US" smtClean="0"/>
              <a:t>32</a:t>
            </a:fld>
            <a:endParaRPr lang="en-US"/>
          </a:p>
        </p:txBody>
      </p:sp>
    </p:spTree>
    <p:extLst>
      <p:ext uri="{BB962C8B-B14F-4D97-AF65-F5344CB8AC3E}">
        <p14:creationId xmlns:p14="http://schemas.microsoft.com/office/powerpoint/2010/main" val="287274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E008E-4C64-E21E-4852-B604A9286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1214-E6C1-4FFE-D9F7-3B3D69AA2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A0860-4337-E047-28BB-D8BF90784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06675D-8685-DE8A-6712-6C0CDEACB4B1}"/>
              </a:ext>
            </a:extLst>
          </p:cNvPr>
          <p:cNvSpPr>
            <a:spLocks noGrp="1"/>
          </p:cNvSpPr>
          <p:nvPr>
            <p:ph type="sldNum" sz="quarter" idx="5"/>
          </p:nvPr>
        </p:nvSpPr>
        <p:spPr/>
        <p:txBody>
          <a:bodyPr/>
          <a:lstStyle/>
          <a:p>
            <a:fld id="{7F6C7EE9-5626-4E69-A322-697F33868188}" type="slidenum">
              <a:rPr lang="en-US" smtClean="0"/>
              <a:t>33</a:t>
            </a:fld>
            <a:endParaRPr lang="en-US"/>
          </a:p>
        </p:txBody>
      </p:sp>
    </p:spTree>
    <p:extLst>
      <p:ext uri="{BB962C8B-B14F-4D97-AF65-F5344CB8AC3E}">
        <p14:creationId xmlns:p14="http://schemas.microsoft.com/office/powerpoint/2010/main" val="33943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3F3E-85B5-B6F4-1F56-FDA550EC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19A65-C468-3E54-2812-64AF0450B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08F1-9A84-F1A7-7F08-D0AF71BBC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442AF-801F-C58F-F455-F2F5F1800931}"/>
              </a:ext>
            </a:extLst>
          </p:cNvPr>
          <p:cNvSpPr>
            <a:spLocks noGrp="1"/>
          </p:cNvSpPr>
          <p:nvPr>
            <p:ph type="sldNum" sz="quarter" idx="5"/>
          </p:nvPr>
        </p:nvSpPr>
        <p:spPr/>
        <p:txBody>
          <a:bodyPr/>
          <a:lstStyle/>
          <a:p>
            <a:fld id="{7F6C7EE9-5626-4E69-A322-697F33868188}" type="slidenum">
              <a:rPr lang="en-US" smtClean="0"/>
              <a:t>34</a:t>
            </a:fld>
            <a:endParaRPr lang="en-US"/>
          </a:p>
        </p:txBody>
      </p:sp>
    </p:spTree>
    <p:extLst>
      <p:ext uri="{BB962C8B-B14F-4D97-AF65-F5344CB8AC3E}">
        <p14:creationId xmlns:p14="http://schemas.microsoft.com/office/powerpoint/2010/main" val="267085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10"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2.svg"/><Relationship Id="rId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6.svg"/><Relationship Id="rId5" Type="http://schemas.openxmlformats.org/officeDocument/2006/relationships/image" Target="../media/image9.png"/><Relationship Id="rId10"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12" Type="http://schemas.openxmlformats.org/officeDocument/2006/relationships/image" Target="../media/image3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8.png"/><Relationship Id="rId5" Type="http://schemas.openxmlformats.org/officeDocument/2006/relationships/image" Target="../media/image9.png"/><Relationship Id="rId10" Type="http://schemas.openxmlformats.org/officeDocument/2006/relationships/image" Target="../media/image37.png"/><Relationship Id="rId4" Type="http://schemas.openxmlformats.org/officeDocument/2006/relationships/image" Target="../media/image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linkedin.com/in/mohamed-magdy-951595287/"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0.gif"/></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8.sv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4.png"/><Relationship Id="rId5" Type="http://schemas.openxmlformats.org/officeDocument/2006/relationships/image" Target="../media/image9.png"/><Relationship Id="rId10"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7.svg"/><Relationship Id="rId4" Type="http://schemas.openxmlformats.org/officeDocument/2006/relationships/image" Target="../media/image8.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9.svg"/><Relationship Id="rId4" Type="http://schemas.openxmlformats.org/officeDocument/2006/relationships/image" Target="../media/image8.pn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jpeg"/></Relationships>
</file>

<file path=ppt/slides/_rels/slide3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3.emf"/></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0.gif"/></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9.png"/><Relationship Id="rId10" Type="http://schemas.openxmlformats.org/officeDocument/2006/relationships/image" Target="../media/image20.svg"/><Relationship Id="rId4" Type="http://schemas.openxmlformats.org/officeDocument/2006/relationships/image" Target="../media/image8.png"/><Relationship Id="rId9" Type="http://schemas.openxmlformats.org/officeDocument/2006/relationships/image" Target="../media/image19.png"/><Relationship Id="rId14"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12"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9.png"/><Relationship Id="rId10" Type="http://schemas.openxmlformats.org/officeDocument/2006/relationships/image" Target="../media/image26.png"/><Relationship Id="rId4" Type="http://schemas.openxmlformats.org/officeDocument/2006/relationships/image" Target="../media/image8.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44007" y="647618"/>
            <a:ext cx="4556713" cy="2735880"/>
          </a:xfrm>
          <a:custGeom>
            <a:avLst/>
            <a:gdLst/>
            <a:ahLst/>
            <a:cxnLst/>
            <a:rect l="l" t="t" r="r" b="b"/>
            <a:pathLst>
              <a:path w="4556713" h="2735880">
                <a:moveTo>
                  <a:pt x="0" y="0"/>
                </a:moveTo>
                <a:lnTo>
                  <a:pt x="4556712" y="0"/>
                </a:lnTo>
                <a:lnTo>
                  <a:pt x="4556712" y="2735880"/>
                </a:lnTo>
                <a:lnTo>
                  <a:pt x="0" y="2735880"/>
                </a:lnTo>
                <a:lnTo>
                  <a:pt x="0" y="0"/>
                </a:lnTo>
                <a:close/>
              </a:path>
            </a:pathLst>
          </a:custGeom>
          <a:blipFill>
            <a:blip r:embed="rId2"/>
            <a:stretch>
              <a:fillRect t="-44862" r="-4367" b="-29331"/>
            </a:stretch>
          </a:blipFill>
        </p:spPr>
      </p:sp>
      <p:sp>
        <p:nvSpPr>
          <p:cNvPr id="3" name="Freeform 3"/>
          <p:cNvSpPr/>
          <p:nvPr/>
        </p:nvSpPr>
        <p:spPr>
          <a:xfrm>
            <a:off x="7031359" y="8928959"/>
            <a:ext cx="3729273" cy="1583938"/>
          </a:xfrm>
          <a:custGeom>
            <a:avLst/>
            <a:gdLst/>
            <a:ahLst/>
            <a:cxnLst/>
            <a:rect l="l" t="t" r="r" b="b"/>
            <a:pathLst>
              <a:path w="3729273" h="1583938">
                <a:moveTo>
                  <a:pt x="0" y="0"/>
                </a:moveTo>
                <a:lnTo>
                  <a:pt x="3729273" y="0"/>
                </a:lnTo>
                <a:lnTo>
                  <a:pt x="3729273" y="1583938"/>
                </a:lnTo>
                <a:lnTo>
                  <a:pt x="0" y="1583938"/>
                </a:lnTo>
                <a:lnTo>
                  <a:pt x="0" y="0"/>
                </a:lnTo>
                <a:close/>
              </a:path>
            </a:pathLst>
          </a:custGeom>
          <a:blipFill>
            <a:blip r:embed="rId3"/>
            <a:stretch>
              <a:fillRect/>
            </a:stretch>
          </a:blipFill>
        </p:spPr>
      </p:sp>
      <p:sp>
        <p:nvSpPr>
          <p:cNvPr id="4" name="Freeform 4"/>
          <p:cNvSpPr/>
          <p:nvPr/>
        </p:nvSpPr>
        <p:spPr>
          <a:xfrm rot="-10800000">
            <a:off x="11124945" y="2444378"/>
            <a:ext cx="7972201" cy="378085"/>
          </a:xfrm>
          <a:custGeom>
            <a:avLst/>
            <a:gdLst/>
            <a:ahLst/>
            <a:cxnLst/>
            <a:rect l="l" t="t" r="r" b="b"/>
            <a:pathLst>
              <a:path w="7972201" h="378085">
                <a:moveTo>
                  <a:pt x="0" y="0"/>
                </a:moveTo>
                <a:lnTo>
                  <a:pt x="7972201" y="0"/>
                </a:lnTo>
                <a:lnTo>
                  <a:pt x="7972201" y="378085"/>
                </a:lnTo>
                <a:lnTo>
                  <a:pt x="0" y="378085"/>
                </a:lnTo>
                <a:lnTo>
                  <a:pt x="0" y="0"/>
                </a:lnTo>
                <a:close/>
              </a:path>
            </a:pathLst>
          </a:custGeom>
          <a:blipFill>
            <a:blip r:embed="rId4"/>
            <a:stretch>
              <a:fillRect/>
            </a:stretch>
          </a:blipFill>
        </p:spPr>
      </p:sp>
      <p:sp>
        <p:nvSpPr>
          <p:cNvPr id="5" name="Freeform 5"/>
          <p:cNvSpPr/>
          <p:nvPr/>
        </p:nvSpPr>
        <p:spPr>
          <a:xfrm>
            <a:off x="0" y="4468083"/>
            <a:ext cx="4349886" cy="5746003"/>
          </a:xfrm>
          <a:custGeom>
            <a:avLst/>
            <a:gdLst/>
            <a:ahLst/>
            <a:cxnLst/>
            <a:rect l="l" t="t" r="r" b="b"/>
            <a:pathLst>
              <a:path w="4349886" h="5746003">
                <a:moveTo>
                  <a:pt x="0" y="0"/>
                </a:moveTo>
                <a:lnTo>
                  <a:pt x="4349886" y="0"/>
                </a:lnTo>
                <a:lnTo>
                  <a:pt x="4349886" y="5746003"/>
                </a:lnTo>
                <a:lnTo>
                  <a:pt x="0" y="5746003"/>
                </a:lnTo>
                <a:lnTo>
                  <a:pt x="0" y="0"/>
                </a:lnTo>
                <a:close/>
              </a:path>
            </a:pathLst>
          </a:custGeom>
          <a:blipFill>
            <a:blip r:embed="rId5"/>
            <a:stretch>
              <a:fillRect/>
            </a:stretch>
          </a:blipFill>
        </p:spPr>
      </p:sp>
      <p:sp>
        <p:nvSpPr>
          <p:cNvPr id="6" name="Freeform 6"/>
          <p:cNvSpPr/>
          <p:nvPr/>
        </p:nvSpPr>
        <p:spPr>
          <a:xfrm>
            <a:off x="14561175" y="4540997"/>
            <a:ext cx="3726825" cy="5746003"/>
          </a:xfrm>
          <a:custGeom>
            <a:avLst/>
            <a:gdLst/>
            <a:ahLst/>
            <a:cxnLst/>
            <a:rect l="l" t="t" r="r" b="b"/>
            <a:pathLst>
              <a:path w="3726825" h="5746003">
                <a:moveTo>
                  <a:pt x="0" y="0"/>
                </a:moveTo>
                <a:lnTo>
                  <a:pt x="3726825" y="0"/>
                </a:lnTo>
                <a:lnTo>
                  <a:pt x="3726825" y="5746003"/>
                </a:lnTo>
                <a:lnTo>
                  <a:pt x="0" y="5746003"/>
                </a:lnTo>
                <a:lnTo>
                  <a:pt x="0" y="0"/>
                </a:lnTo>
                <a:close/>
              </a:path>
            </a:pathLst>
          </a:custGeom>
          <a:blipFill>
            <a:blip r:embed="rId6"/>
            <a:stretch>
              <a:fillRect/>
            </a:stretch>
          </a:blipFill>
        </p:spPr>
      </p:sp>
      <p:sp>
        <p:nvSpPr>
          <p:cNvPr id="7" name="Freeform 7"/>
          <p:cNvSpPr/>
          <p:nvPr/>
        </p:nvSpPr>
        <p:spPr>
          <a:xfrm>
            <a:off x="-809146" y="2444378"/>
            <a:ext cx="7972201" cy="378085"/>
          </a:xfrm>
          <a:custGeom>
            <a:avLst/>
            <a:gdLst/>
            <a:ahLst/>
            <a:cxnLst/>
            <a:rect l="l" t="t" r="r" b="b"/>
            <a:pathLst>
              <a:path w="7972201" h="378085">
                <a:moveTo>
                  <a:pt x="0" y="0"/>
                </a:moveTo>
                <a:lnTo>
                  <a:pt x="7972201" y="0"/>
                </a:lnTo>
                <a:lnTo>
                  <a:pt x="7972201" y="378085"/>
                </a:lnTo>
                <a:lnTo>
                  <a:pt x="0" y="378085"/>
                </a:lnTo>
                <a:lnTo>
                  <a:pt x="0" y="0"/>
                </a:lnTo>
                <a:close/>
              </a:path>
            </a:pathLst>
          </a:custGeom>
          <a:blipFill>
            <a:blip r:embed="rId4"/>
            <a:stretch>
              <a:fillRect/>
            </a:stretch>
          </a:blipFill>
        </p:spPr>
      </p:sp>
      <p:sp>
        <p:nvSpPr>
          <p:cNvPr id="8" name="TextBox 8"/>
          <p:cNvSpPr txBox="1"/>
          <p:nvPr/>
        </p:nvSpPr>
        <p:spPr>
          <a:xfrm>
            <a:off x="3112562" y="3731643"/>
            <a:ext cx="12062876" cy="1320479"/>
          </a:xfrm>
          <a:prstGeom prst="rect">
            <a:avLst/>
          </a:prstGeom>
        </p:spPr>
        <p:txBody>
          <a:bodyPr lIns="0" tIns="0" rIns="0" bIns="0" rtlCol="0" anchor="t">
            <a:spAutoFit/>
          </a:bodyPr>
          <a:lstStyle/>
          <a:p>
            <a:pPr algn="ctr">
              <a:lnSpc>
                <a:spcPts val="10823"/>
              </a:lnSpc>
              <a:spcBef>
                <a:spcPct val="0"/>
              </a:spcBef>
            </a:pPr>
            <a:r>
              <a:rPr lang="en-US" sz="7731">
                <a:solidFill>
                  <a:srgbClr val="004467"/>
                </a:solidFill>
                <a:latin typeface="Anton"/>
                <a:ea typeface="Anton"/>
                <a:cs typeface="Anton"/>
                <a:sym typeface="Anton"/>
              </a:rPr>
              <a:t>Embedded Systems Workshop </a:t>
            </a:r>
          </a:p>
        </p:txBody>
      </p:sp>
      <p:sp>
        <p:nvSpPr>
          <p:cNvPr id="9" name="TextBox 9"/>
          <p:cNvSpPr txBox="1"/>
          <p:nvPr/>
        </p:nvSpPr>
        <p:spPr>
          <a:xfrm>
            <a:off x="7481930" y="5404547"/>
            <a:ext cx="3080865" cy="1320479"/>
          </a:xfrm>
          <a:prstGeom prst="rect">
            <a:avLst/>
          </a:prstGeom>
        </p:spPr>
        <p:txBody>
          <a:bodyPr lIns="0" tIns="0" rIns="0" bIns="0" rtlCol="0" anchor="t">
            <a:spAutoFit/>
          </a:bodyPr>
          <a:lstStyle/>
          <a:p>
            <a:pPr algn="ctr">
              <a:lnSpc>
                <a:spcPts val="10823"/>
              </a:lnSpc>
              <a:spcBef>
                <a:spcPct val="0"/>
              </a:spcBef>
            </a:pPr>
            <a:r>
              <a:rPr lang="en-US" sz="7731">
                <a:solidFill>
                  <a:srgbClr val="004467"/>
                </a:solidFill>
                <a:latin typeface="Anton"/>
                <a:ea typeface="Anton"/>
                <a:cs typeface="Anton"/>
                <a:sym typeface="Anton"/>
              </a:rPr>
              <a:t>Session</a:t>
            </a:r>
          </a:p>
        </p:txBody>
      </p:sp>
      <p:sp>
        <p:nvSpPr>
          <p:cNvPr id="10" name="TextBox 10"/>
          <p:cNvSpPr txBox="1"/>
          <p:nvPr/>
        </p:nvSpPr>
        <p:spPr>
          <a:xfrm>
            <a:off x="8779776" y="6677559"/>
            <a:ext cx="485173" cy="1320479"/>
          </a:xfrm>
          <a:prstGeom prst="rect">
            <a:avLst/>
          </a:prstGeom>
        </p:spPr>
        <p:txBody>
          <a:bodyPr lIns="0" tIns="0" rIns="0" bIns="0" rtlCol="0" anchor="t">
            <a:spAutoFit/>
          </a:bodyPr>
          <a:lstStyle/>
          <a:p>
            <a:pPr algn="ctr">
              <a:lnSpc>
                <a:spcPts val="10823"/>
              </a:lnSpc>
              <a:spcBef>
                <a:spcPct val="0"/>
              </a:spcBef>
            </a:pPr>
            <a:r>
              <a:rPr lang="en-US" sz="7731">
                <a:solidFill>
                  <a:srgbClr val="004467"/>
                </a:solidFill>
                <a:latin typeface="Anton"/>
                <a:ea typeface="Anton"/>
                <a:cs typeface="Anton"/>
                <a:sym typeface="Anton"/>
              </a:rPr>
              <a:t>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1975353"/>
            <a:chOff x="0" y="0"/>
            <a:chExt cx="4851275" cy="520258"/>
          </a:xfrm>
        </p:grpSpPr>
        <p:sp>
          <p:nvSpPr>
            <p:cNvPr id="5" name="Freeform 5"/>
            <p:cNvSpPr/>
            <p:nvPr/>
          </p:nvSpPr>
          <p:spPr>
            <a:xfrm>
              <a:off x="0" y="0"/>
              <a:ext cx="4851276" cy="520258"/>
            </a:xfrm>
            <a:custGeom>
              <a:avLst/>
              <a:gdLst/>
              <a:ahLst/>
              <a:cxnLst/>
              <a:rect l="l" t="t" r="r" b="b"/>
              <a:pathLst>
                <a:path w="4851276" h="520258">
                  <a:moveTo>
                    <a:pt x="0" y="0"/>
                  </a:moveTo>
                  <a:lnTo>
                    <a:pt x="4851276" y="0"/>
                  </a:lnTo>
                  <a:lnTo>
                    <a:pt x="4851276" y="520258"/>
                  </a:lnTo>
                  <a:lnTo>
                    <a:pt x="0" y="520258"/>
                  </a:lnTo>
                  <a:close/>
                </a:path>
              </a:pathLst>
            </a:custGeom>
            <a:solidFill>
              <a:srgbClr val="004068"/>
            </a:solidFill>
          </p:spPr>
        </p:sp>
        <p:sp>
          <p:nvSpPr>
            <p:cNvPr id="6" name="TextBox 6"/>
            <p:cNvSpPr txBox="1"/>
            <p:nvPr/>
          </p:nvSpPr>
          <p:spPr>
            <a:xfrm>
              <a:off x="0" y="-38100"/>
              <a:ext cx="4851275" cy="5583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TextBox 12"/>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Solution :</a:t>
            </a:r>
          </a:p>
        </p:txBody>
      </p:sp>
      <p:sp>
        <p:nvSpPr>
          <p:cNvPr id="13" name="TextBox 13"/>
          <p:cNvSpPr txBox="1"/>
          <p:nvPr/>
        </p:nvSpPr>
        <p:spPr>
          <a:xfrm>
            <a:off x="704493" y="3355370"/>
            <a:ext cx="11700053" cy="438445"/>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To save some GPIO pins of microcontroller we can use Matrix keypad .</a:t>
            </a:r>
          </a:p>
        </p:txBody>
      </p:sp>
      <p:sp>
        <p:nvSpPr>
          <p:cNvPr id="14" name="TextBox 14"/>
          <p:cNvSpPr txBox="1"/>
          <p:nvPr/>
        </p:nvSpPr>
        <p:spPr>
          <a:xfrm>
            <a:off x="288298" y="4849523"/>
            <a:ext cx="14179870" cy="530805"/>
          </a:xfrm>
          <a:prstGeom prst="rect">
            <a:avLst/>
          </a:prstGeom>
        </p:spPr>
        <p:txBody>
          <a:bodyPr lIns="0" tIns="0" rIns="0" bIns="0" rtlCol="0" anchor="t">
            <a:spAutoFit/>
          </a:bodyPr>
          <a:lstStyle/>
          <a:p>
            <a:pPr algn="l">
              <a:lnSpc>
                <a:spcPts val="4432"/>
              </a:lnSpc>
              <a:spcBef>
                <a:spcPct val="0"/>
              </a:spcBef>
            </a:pPr>
            <a:r>
              <a:rPr lang="en-US" sz="3165" dirty="0">
                <a:solidFill>
                  <a:srgbClr val="004068"/>
                </a:solidFill>
                <a:latin typeface="Anton"/>
                <a:ea typeface="Anton"/>
                <a:cs typeface="Anton"/>
                <a:sym typeface="Anton"/>
              </a:rPr>
              <a:t>What is Matrix Keypad ?</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974960"/>
            <a:chOff x="0" y="0"/>
            <a:chExt cx="4851275" cy="783529"/>
          </a:xfrm>
        </p:grpSpPr>
        <p:sp>
          <p:nvSpPr>
            <p:cNvPr id="5" name="Freeform 5"/>
            <p:cNvSpPr/>
            <p:nvPr/>
          </p:nvSpPr>
          <p:spPr>
            <a:xfrm>
              <a:off x="0" y="0"/>
              <a:ext cx="4851276" cy="783529"/>
            </a:xfrm>
            <a:custGeom>
              <a:avLst/>
              <a:gdLst/>
              <a:ahLst/>
              <a:cxnLst/>
              <a:rect l="l" t="t" r="r" b="b"/>
              <a:pathLst>
                <a:path w="4851276" h="783529">
                  <a:moveTo>
                    <a:pt x="0" y="0"/>
                  </a:moveTo>
                  <a:lnTo>
                    <a:pt x="4851276" y="0"/>
                  </a:lnTo>
                  <a:lnTo>
                    <a:pt x="4851276" y="783529"/>
                  </a:lnTo>
                  <a:lnTo>
                    <a:pt x="0" y="783529"/>
                  </a:lnTo>
                  <a:close/>
                </a:path>
              </a:pathLst>
            </a:custGeom>
            <a:solidFill>
              <a:srgbClr val="004068"/>
            </a:solidFill>
          </p:spPr>
        </p:sp>
        <p:sp>
          <p:nvSpPr>
            <p:cNvPr id="6" name="TextBox 6"/>
            <p:cNvSpPr txBox="1"/>
            <p:nvPr/>
          </p:nvSpPr>
          <p:spPr>
            <a:xfrm>
              <a:off x="0" y="-38100"/>
              <a:ext cx="4851275" cy="82162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TextBox 12"/>
          <p:cNvSpPr txBox="1"/>
          <p:nvPr/>
        </p:nvSpPr>
        <p:spPr>
          <a:xfrm>
            <a:off x="704493" y="3355370"/>
            <a:ext cx="11700053" cy="438445"/>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To save some GPIO pins of microcontroller we can use Matrix keypad .</a:t>
            </a:r>
          </a:p>
        </p:txBody>
      </p:sp>
      <p:sp>
        <p:nvSpPr>
          <p:cNvPr id="13" name="Freeform 13"/>
          <p:cNvSpPr/>
          <p:nvPr/>
        </p:nvSpPr>
        <p:spPr>
          <a:xfrm>
            <a:off x="11932086" y="1553402"/>
            <a:ext cx="5755364" cy="2942430"/>
          </a:xfrm>
          <a:custGeom>
            <a:avLst/>
            <a:gdLst/>
            <a:ahLst/>
            <a:cxnLst/>
            <a:rect l="l" t="t" r="r" b="b"/>
            <a:pathLst>
              <a:path w="5755364" h="2942430">
                <a:moveTo>
                  <a:pt x="0" y="0"/>
                </a:moveTo>
                <a:lnTo>
                  <a:pt x="5755364" y="0"/>
                </a:lnTo>
                <a:lnTo>
                  <a:pt x="5755364" y="2942430"/>
                </a:lnTo>
                <a:lnTo>
                  <a:pt x="0" y="2942430"/>
                </a:lnTo>
                <a:lnTo>
                  <a:pt x="0" y="0"/>
                </a:lnTo>
                <a:close/>
              </a:path>
            </a:pathLst>
          </a:custGeom>
          <a:blipFill>
            <a:blip r:embed="rId9"/>
            <a:stretch>
              <a:fillRect/>
            </a:stretch>
          </a:blipFill>
        </p:spPr>
      </p:sp>
      <p:sp>
        <p:nvSpPr>
          <p:cNvPr id="14" name="TextBox 14"/>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Solution :</a:t>
            </a:r>
          </a:p>
        </p:txBody>
      </p:sp>
      <p:sp>
        <p:nvSpPr>
          <p:cNvPr id="15" name="TextBox 15"/>
          <p:cNvSpPr txBox="1"/>
          <p:nvPr/>
        </p:nvSpPr>
        <p:spPr>
          <a:xfrm>
            <a:off x="288298" y="4849523"/>
            <a:ext cx="14179870" cy="530805"/>
          </a:xfrm>
          <a:prstGeom prst="rect">
            <a:avLst/>
          </a:prstGeom>
        </p:spPr>
        <p:txBody>
          <a:bodyPr lIns="0" tIns="0" rIns="0" bIns="0" rtlCol="0" anchor="t">
            <a:spAutoFit/>
          </a:bodyPr>
          <a:lstStyle/>
          <a:p>
            <a:pPr algn="l">
              <a:lnSpc>
                <a:spcPts val="4432"/>
              </a:lnSpc>
              <a:spcBef>
                <a:spcPct val="0"/>
              </a:spcBef>
            </a:pPr>
            <a:r>
              <a:rPr lang="en-US" sz="3165">
                <a:solidFill>
                  <a:srgbClr val="004068"/>
                </a:solidFill>
                <a:latin typeface="Anton"/>
                <a:ea typeface="Anton"/>
                <a:cs typeface="Anton"/>
                <a:sym typeface="Anton"/>
              </a:rPr>
              <a:t>What is Matrix Keypad ?</a:t>
            </a:r>
          </a:p>
        </p:txBody>
      </p:sp>
      <p:sp>
        <p:nvSpPr>
          <p:cNvPr id="16" name="TextBox 16"/>
          <p:cNvSpPr txBox="1"/>
          <p:nvPr/>
        </p:nvSpPr>
        <p:spPr>
          <a:xfrm>
            <a:off x="232033" y="5817166"/>
            <a:ext cx="11700053" cy="895618"/>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Nothing is different from normal push buttons; the only difference is in the way the switches are connected.</a:t>
            </a:r>
          </a:p>
        </p:txBody>
      </p:sp>
      <p:sp>
        <p:nvSpPr>
          <p:cNvPr id="17" name="TextBox 17"/>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667389"/>
            <a:chOff x="0" y="0"/>
            <a:chExt cx="4851275" cy="702522"/>
          </a:xfrm>
        </p:grpSpPr>
        <p:sp>
          <p:nvSpPr>
            <p:cNvPr id="5" name="Freeform 5"/>
            <p:cNvSpPr/>
            <p:nvPr/>
          </p:nvSpPr>
          <p:spPr>
            <a:xfrm>
              <a:off x="0" y="0"/>
              <a:ext cx="4851276" cy="702522"/>
            </a:xfrm>
            <a:custGeom>
              <a:avLst/>
              <a:gdLst/>
              <a:ahLst/>
              <a:cxnLst/>
              <a:rect l="l" t="t" r="r" b="b"/>
              <a:pathLst>
                <a:path w="4851276" h="702522">
                  <a:moveTo>
                    <a:pt x="0" y="0"/>
                  </a:moveTo>
                  <a:lnTo>
                    <a:pt x="4851276" y="0"/>
                  </a:lnTo>
                  <a:lnTo>
                    <a:pt x="4851276" y="702522"/>
                  </a:lnTo>
                  <a:lnTo>
                    <a:pt x="0" y="702522"/>
                  </a:lnTo>
                  <a:close/>
                </a:path>
              </a:pathLst>
            </a:custGeom>
            <a:solidFill>
              <a:srgbClr val="004068"/>
            </a:solidFill>
          </p:spPr>
        </p:sp>
        <p:sp>
          <p:nvSpPr>
            <p:cNvPr id="6" name="TextBox 6"/>
            <p:cNvSpPr txBox="1"/>
            <p:nvPr/>
          </p:nvSpPr>
          <p:spPr>
            <a:xfrm>
              <a:off x="0" y="-38100"/>
              <a:ext cx="4851275" cy="740622"/>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1932086" y="1553402"/>
            <a:ext cx="5755364" cy="2942430"/>
          </a:xfrm>
          <a:custGeom>
            <a:avLst/>
            <a:gdLst/>
            <a:ahLst/>
            <a:cxnLst/>
            <a:rect l="l" t="t" r="r" b="b"/>
            <a:pathLst>
              <a:path w="5755364" h="2942430">
                <a:moveTo>
                  <a:pt x="0" y="0"/>
                </a:moveTo>
                <a:lnTo>
                  <a:pt x="5755364" y="0"/>
                </a:lnTo>
                <a:lnTo>
                  <a:pt x="5755364" y="2942430"/>
                </a:lnTo>
                <a:lnTo>
                  <a:pt x="0" y="2942430"/>
                </a:lnTo>
                <a:lnTo>
                  <a:pt x="0" y="0"/>
                </a:lnTo>
                <a:close/>
              </a:path>
            </a:pathLst>
          </a:custGeom>
          <a:blipFill>
            <a:blip r:embed="rId9"/>
            <a:stretch>
              <a:fillRect/>
            </a:stretch>
          </a:blipFill>
        </p:spPr>
      </p:sp>
      <p:sp>
        <p:nvSpPr>
          <p:cNvPr id="13" name="Freeform 13"/>
          <p:cNvSpPr/>
          <p:nvPr/>
        </p:nvSpPr>
        <p:spPr>
          <a:xfrm>
            <a:off x="14393520" y="4733957"/>
            <a:ext cx="3067181" cy="3957653"/>
          </a:xfrm>
          <a:custGeom>
            <a:avLst/>
            <a:gdLst/>
            <a:ahLst/>
            <a:cxnLst/>
            <a:rect l="l" t="t" r="r" b="b"/>
            <a:pathLst>
              <a:path w="3067181" h="3957653">
                <a:moveTo>
                  <a:pt x="0" y="0"/>
                </a:moveTo>
                <a:lnTo>
                  <a:pt x="3067181" y="0"/>
                </a:lnTo>
                <a:lnTo>
                  <a:pt x="3067181" y="3957654"/>
                </a:lnTo>
                <a:lnTo>
                  <a:pt x="0" y="3957654"/>
                </a:lnTo>
                <a:lnTo>
                  <a:pt x="0" y="0"/>
                </a:lnTo>
                <a:close/>
              </a:path>
            </a:pathLst>
          </a:custGeom>
          <a:blipFill>
            <a:blip r:embed="rId10">
              <a:alphaModFix amt="70000"/>
            </a:blip>
            <a:stretch>
              <a:fillRect/>
            </a:stretch>
          </a:blipFill>
        </p:spPr>
      </p:sp>
      <p:sp>
        <p:nvSpPr>
          <p:cNvPr id="14" name="TextBox 14"/>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Solution :</a:t>
            </a:r>
          </a:p>
        </p:txBody>
      </p:sp>
      <p:sp>
        <p:nvSpPr>
          <p:cNvPr id="15" name="TextBox 15"/>
          <p:cNvSpPr txBox="1"/>
          <p:nvPr/>
        </p:nvSpPr>
        <p:spPr>
          <a:xfrm>
            <a:off x="704493" y="3355370"/>
            <a:ext cx="11700053" cy="438445"/>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To save some GPIO pins of microcontroller we can use Matrix keypad .</a:t>
            </a:r>
          </a:p>
        </p:txBody>
      </p:sp>
      <p:sp>
        <p:nvSpPr>
          <p:cNvPr id="16" name="TextBox 16"/>
          <p:cNvSpPr txBox="1"/>
          <p:nvPr/>
        </p:nvSpPr>
        <p:spPr>
          <a:xfrm>
            <a:off x="288298" y="4849523"/>
            <a:ext cx="14179870" cy="530805"/>
          </a:xfrm>
          <a:prstGeom prst="rect">
            <a:avLst/>
          </a:prstGeom>
        </p:spPr>
        <p:txBody>
          <a:bodyPr lIns="0" tIns="0" rIns="0" bIns="0" rtlCol="0" anchor="t">
            <a:spAutoFit/>
          </a:bodyPr>
          <a:lstStyle/>
          <a:p>
            <a:pPr algn="l">
              <a:lnSpc>
                <a:spcPts val="4432"/>
              </a:lnSpc>
              <a:spcBef>
                <a:spcPct val="0"/>
              </a:spcBef>
            </a:pPr>
            <a:r>
              <a:rPr lang="en-US" sz="3165">
                <a:solidFill>
                  <a:srgbClr val="004068"/>
                </a:solidFill>
                <a:latin typeface="Anton"/>
                <a:ea typeface="Anton"/>
                <a:cs typeface="Anton"/>
                <a:sym typeface="Anton"/>
              </a:rPr>
              <a:t>What is Matrix Keypad ?</a:t>
            </a:r>
          </a:p>
        </p:txBody>
      </p:sp>
      <p:sp>
        <p:nvSpPr>
          <p:cNvPr id="17" name="TextBox 17"/>
          <p:cNvSpPr txBox="1"/>
          <p:nvPr/>
        </p:nvSpPr>
        <p:spPr>
          <a:xfrm>
            <a:off x="232033" y="5817166"/>
            <a:ext cx="11700053" cy="895618"/>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Nothing is different from normal push buttons; the only difference is in the way the switches are connected.</a:t>
            </a:r>
          </a:p>
        </p:txBody>
      </p:sp>
      <p:sp>
        <p:nvSpPr>
          <p:cNvPr id="18" name="TextBox 18"/>
          <p:cNvSpPr txBox="1"/>
          <p:nvPr/>
        </p:nvSpPr>
        <p:spPr>
          <a:xfrm>
            <a:off x="362945" y="7654370"/>
            <a:ext cx="14030575" cy="525818"/>
          </a:xfrm>
          <a:prstGeom prst="rect">
            <a:avLst/>
          </a:prstGeom>
        </p:spPr>
        <p:txBody>
          <a:bodyPr lIns="0" tIns="0" rIns="0" bIns="0" rtlCol="0" anchor="t">
            <a:spAutoFit/>
          </a:bodyPr>
          <a:lstStyle/>
          <a:p>
            <a:pPr algn="l">
              <a:lnSpc>
                <a:spcPts val="4385"/>
              </a:lnSpc>
              <a:spcBef>
                <a:spcPct val="0"/>
              </a:spcBef>
            </a:pPr>
            <a:r>
              <a:rPr lang="en-US" sz="3132">
                <a:solidFill>
                  <a:srgbClr val="004068"/>
                </a:solidFill>
                <a:latin typeface="Anton"/>
                <a:ea typeface="Anton"/>
                <a:cs typeface="Anton"/>
                <a:sym typeface="Anton"/>
              </a:rPr>
              <a:t>How many GPIO pins required to interface with 16 keys ?!</a:t>
            </a:r>
          </a:p>
        </p:txBody>
      </p:sp>
      <p:sp>
        <p:nvSpPr>
          <p:cNvPr id="19" name="TextBox 19"/>
          <p:cNvSpPr txBox="1"/>
          <p:nvPr/>
        </p:nvSpPr>
        <p:spPr>
          <a:xfrm>
            <a:off x="12642407" y="742003"/>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Matrix Connection</a:t>
            </a:r>
          </a:p>
        </p:txBody>
      </p:sp>
      <p:sp>
        <p:nvSpPr>
          <p:cNvPr id="20" name="TextBox 20"/>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282925"/>
            <a:chOff x="0" y="0"/>
            <a:chExt cx="4851275" cy="601264"/>
          </a:xfrm>
        </p:grpSpPr>
        <p:sp>
          <p:nvSpPr>
            <p:cNvPr id="5" name="Freeform 5"/>
            <p:cNvSpPr/>
            <p:nvPr/>
          </p:nvSpPr>
          <p:spPr>
            <a:xfrm>
              <a:off x="0" y="0"/>
              <a:ext cx="4851276" cy="601264"/>
            </a:xfrm>
            <a:custGeom>
              <a:avLst/>
              <a:gdLst/>
              <a:ahLst/>
              <a:cxnLst/>
              <a:rect l="l" t="t" r="r" b="b"/>
              <a:pathLst>
                <a:path w="4851276" h="601264">
                  <a:moveTo>
                    <a:pt x="0" y="0"/>
                  </a:moveTo>
                  <a:lnTo>
                    <a:pt x="4851276" y="0"/>
                  </a:lnTo>
                  <a:lnTo>
                    <a:pt x="4851276" y="601264"/>
                  </a:lnTo>
                  <a:lnTo>
                    <a:pt x="0" y="601264"/>
                  </a:lnTo>
                  <a:close/>
                </a:path>
              </a:pathLst>
            </a:custGeom>
            <a:solidFill>
              <a:srgbClr val="004068"/>
            </a:solidFill>
          </p:spPr>
        </p:sp>
        <p:sp>
          <p:nvSpPr>
            <p:cNvPr id="6" name="TextBox 6"/>
            <p:cNvSpPr txBox="1"/>
            <p:nvPr/>
          </p:nvSpPr>
          <p:spPr>
            <a:xfrm>
              <a:off x="0" y="-38100"/>
              <a:ext cx="4851275" cy="63936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1932086" y="1553402"/>
            <a:ext cx="5755364" cy="2942430"/>
          </a:xfrm>
          <a:custGeom>
            <a:avLst/>
            <a:gdLst/>
            <a:ahLst/>
            <a:cxnLst/>
            <a:rect l="l" t="t" r="r" b="b"/>
            <a:pathLst>
              <a:path w="5755364" h="2942430">
                <a:moveTo>
                  <a:pt x="0" y="0"/>
                </a:moveTo>
                <a:lnTo>
                  <a:pt x="5755364" y="0"/>
                </a:lnTo>
                <a:lnTo>
                  <a:pt x="5755364" y="2942430"/>
                </a:lnTo>
                <a:lnTo>
                  <a:pt x="0" y="2942430"/>
                </a:lnTo>
                <a:lnTo>
                  <a:pt x="0" y="0"/>
                </a:lnTo>
                <a:close/>
              </a:path>
            </a:pathLst>
          </a:custGeom>
          <a:blipFill>
            <a:blip r:embed="rId9"/>
            <a:stretch>
              <a:fillRect/>
            </a:stretch>
          </a:blipFill>
        </p:spPr>
      </p:sp>
      <p:sp>
        <p:nvSpPr>
          <p:cNvPr id="13" name="TextBox 13"/>
          <p:cNvSpPr txBox="1"/>
          <p:nvPr/>
        </p:nvSpPr>
        <p:spPr>
          <a:xfrm>
            <a:off x="704493" y="2105820"/>
            <a:ext cx="6569409" cy="812967"/>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Conclusion :</a:t>
            </a:r>
          </a:p>
        </p:txBody>
      </p:sp>
      <p:sp>
        <p:nvSpPr>
          <p:cNvPr id="14" name="TextBox 14"/>
          <p:cNvSpPr txBox="1"/>
          <p:nvPr/>
        </p:nvSpPr>
        <p:spPr>
          <a:xfrm>
            <a:off x="704493" y="3355370"/>
            <a:ext cx="10234465" cy="1352791"/>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Keypad is most widely used input device to provide input from the outside world to the microcontroller The Keypad makes and application more users interactive.</a:t>
            </a:r>
          </a:p>
        </p:txBody>
      </p:sp>
      <p:sp>
        <p:nvSpPr>
          <p:cNvPr id="15" name="TextBox 15"/>
          <p:cNvSpPr txBox="1"/>
          <p:nvPr/>
        </p:nvSpPr>
        <p:spPr>
          <a:xfrm>
            <a:off x="12642407" y="742003"/>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Matrix Connection</a:t>
            </a:r>
          </a:p>
        </p:txBody>
      </p:sp>
      <p:sp>
        <p:nvSpPr>
          <p:cNvPr id="16" name="TextBox 16"/>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026615"/>
            <a:chOff x="0" y="0"/>
            <a:chExt cx="4851275" cy="533759"/>
          </a:xfrm>
        </p:grpSpPr>
        <p:sp>
          <p:nvSpPr>
            <p:cNvPr id="5" name="Freeform 5"/>
            <p:cNvSpPr/>
            <p:nvPr/>
          </p:nvSpPr>
          <p:spPr>
            <a:xfrm>
              <a:off x="0" y="0"/>
              <a:ext cx="4851276" cy="533759"/>
            </a:xfrm>
            <a:custGeom>
              <a:avLst/>
              <a:gdLst/>
              <a:ahLst/>
              <a:cxnLst/>
              <a:rect l="l" t="t" r="r" b="b"/>
              <a:pathLst>
                <a:path w="4851276" h="533759">
                  <a:moveTo>
                    <a:pt x="0" y="0"/>
                  </a:moveTo>
                  <a:lnTo>
                    <a:pt x="4851276" y="0"/>
                  </a:lnTo>
                  <a:lnTo>
                    <a:pt x="4851276" y="533759"/>
                  </a:lnTo>
                  <a:lnTo>
                    <a:pt x="0" y="533759"/>
                  </a:lnTo>
                  <a:close/>
                </a:path>
              </a:pathLst>
            </a:custGeom>
            <a:solidFill>
              <a:srgbClr val="004068"/>
            </a:solidFill>
          </p:spPr>
        </p:sp>
        <p:sp>
          <p:nvSpPr>
            <p:cNvPr id="6" name="TextBox 6"/>
            <p:cNvSpPr txBox="1"/>
            <p:nvPr/>
          </p:nvSpPr>
          <p:spPr>
            <a:xfrm>
              <a:off x="0" y="-38100"/>
              <a:ext cx="4851275" cy="57185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1932086" y="1553402"/>
            <a:ext cx="5755364" cy="2942430"/>
          </a:xfrm>
          <a:custGeom>
            <a:avLst/>
            <a:gdLst/>
            <a:ahLst/>
            <a:cxnLst/>
            <a:rect l="l" t="t" r="r" b="b"/>
            <a:pathLst>
              <a:path w="5755364" h="2942430">
                <a:moveTo>
                  <a:pt x="0" y="0"/>
                </a:moveTo>
                <a:lnTo>
                  <a:pt x="5755364" y="0"/>
                </a:lnTo>
                <a:lnTo>
                  <a:pt x="5755364" y="2942430"/>
                </a:lnTo>
                <a:lnTo>
                  <a:pt x="0" y="2942430"/>
                </a:lnTo>
                <a:lnTo>
                  <a:pt x="0" y="0"/>
                </a:lnTo>
                <a:close/>
              </a:path>
            </a:pathLst>
          </a:custGeom>
          <a:blipFill>
            <a:blip r:embed="rId9"/>
            <a:stretch>
              <a:fillRect/>
            </a:stretch>
          </a:blipFill>
        </p:spPr>
      </p:sp>
      <p:sp>
        <p:nvSpPr>
          <p:cNvPr id="13" name="Freeform 13"/>
          <p:cNvSpPr/>
          <p:nvPr/>
        </p:nvSpPr>
        <p:spPr>
          <a:xfrm>
            <a:off x="12442592" y="5673809"/>
            <a:ext cx="4734352" cy="2040075"/>
          </a:xfrm>
          <a:custGeom>
            <a:avLst/>
            <a:gdLst/>
            <a:ahLst/>
            <a:cxnLst/>
            <a:rect l="l" t="t" r="r" b="b"/>
            <a:pathLst>
              <a:path w="4734352" h="2040075">
                <a:moveTo>
                  <a:pt x="0" y="0"/>
                </a:moveTo>
                <a:lnTo>
                  <a:pt x="4734352" y="0"/>
                </a:lnTo>
                <a:lnTo>
                  <a:pt x="4734352" y="2040075"/>
                </a:lnTo>
                <a:lnTo>
                  <a:pt x="0" y="20400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rot="-10800000">
            <a:off x="1706392" y="5890530"/>
            <a:ext cx="380663" cy="2900931"/>
            <a:chOff x="0" y="0"/>
            <a:chExt cx="60214" cy="458873"/>
          </a:xfrm>
        </p:grpSpPr>
        <p:sp>
          <p:nvSpPr>
            <p:cNvPr id="15" name="Freeform 15"/>
            <p:cNvSpPr/>
            <p:nvPr/>
          </p:nvSpPr>
          <p:spPr>
            <a:xfrm>
              <a:off x="0" y="0"/>
              <a:ext cx="60214" cy="458873"/>
            </a:xfrm>
            <a:custGeom>
              <a:avLst/>
              <a:gdLst/>
              <a:ahLst/>
              <a:cxnLst/>
              <a:rect l="l" t="t" r="r" b="b"/>
              <a:pathLst>
                <a:path w="60214" h="458873">
                  <a:moveTo>
                    <a:pt x="0" y="0"/>
                  </a:moveTo>
                  <a:lnTo>
                    <a:pt x="60214" y="0"/>
                  </a:lnTo>
                  <a:lnTo>
                    <a:pt x="60214" y="458873"/>
                  </a:lnTo>
                  <a:lnTo>
                    <a:pt x="0" y="458873"/>
                  </a:lnTo>
                  <a:close/>
                </a:path>
              </a:pathLst>
            </a:custGeom>
            <a:solidFill>
              <a:srgbClr val="004068"/>
            </a:solidFill>
          </p:spPr>
        </p:sp>
        <p:sp>
          <p:nvSpPr>
            <p:cNvPr id="16" name="TextBox 16"/>
            <p:cNvSpPr txBox="1"/>
            <p:nvPr/>
          </p:nvSpPr>
          <p:spPr>
            <a:xfrm>
              <a:off x="0" y="-38100"/>
              <a:ext cx="60214" cy="49697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0800000">
            <a:off x="2807204" y="5890530"/>
            <a:ext cx="380663" cy="2900931"/>
            <a:chOff x="0" y="0"/>
            <a:chExt cx="60214" cy="458873"/>
          </a:xfrm>
        </p:grpSpPr>
        <p:sp>
          <p:nvSpPr>
            <p:cNvPr id="18" name="Freeform 18"/>
            <p:cNvSpPr/>
            <p:nvPr/>
          </p:nvSpPr>
          <p:spPr>
            <a:xfrm>
              <a:off x="0" y="0"/>
              <a:ext cx="60214" cy="458873"/>
            </a:xfrm>
            <a:custGeom>
              <a:avLst/>
              <a:gdLst/>
              <a:ahLst/>
              <a:cxnLst/>
              <a:rect l="l" t="t" r="r" b="b"/>
              <a:pathLst>
                <a:path w="60214" h="458873">
                  <a:moveTo>
                    <a:pt x="0" y="0"/>
                  </a:moveTo>
                  <a:lnTo>
                    <a:pt x="60214" y="0"/>
                  </a:lnTo>
                  <a:lnTo>
                    <a:pt x="60214" y="458873"/>
                  </a:lnTo>
                  <a:lnTo>
                    <a:pt x="0" y="458873"/>
                  </a:lnTo>
                  <a:close/>
                </a:path>
              </a:pathLst>
            </a:custGeom>
            <a:solidFill>
              <a:srgbClr val="004068"/>
            </a:solidFill>
          </p:spPr>
        </p:sp>
        <p:sp>
          <p:nvSpPr>
            <p:cNvPr id="19" name="TextBox 19"/>
            <p:cNvSpPr txBox="1"/>
            <p:nvPr/>
          </p:nvSpPr>
          <p:spPr>
            <a:xfrm>
              <a:off x="0" y="-38100"/>
              <a:ext cx="60214" cy="49697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0800000">
            <a:off x="3908017" y="5890530"/>
            <a:ext cx="380663" cy="2900931"/>
            <a:chOff x="0" y="0"/>
            <a:chExt cx="60214" cy="458873"/>
          </a:xfrm>
        </p:grpSpPr>
        <p:sp>
          <p:nvSpPr>
            <p:cNvPr id="21" name="Freeform 21"/>
            <p:cNvSpPr/>
            <p:nvPr/>
          </p:nvSpPr>
          <p:spPr>
            <a:xfrm>
              <a:off x="0" y="0"/>
              <a:ext cx="60214" cy="458873"/>
            </a:xfrm>
            <a:custGeom>
              <a:avLst/>
              <a:gdLst/>
              <a:ahLst/>
              <a:cxnLst/>
              <a:rect l="l" t="t" r="r" b="b"/>
              <a:pathLst>
                <a:path w="60214" h="458873">
                  <a:moveTo>
                    <a:pt x="0" y="0"/>
                  </a:moveTo>
                  <a:lnTo>
                    <a:pt x="60214" y="0"/>
                  </a:lnTo>
                  <a:lnTo>
                    <a:pt x="60214" y="458873"/>
                  </a:lnTo>
                  <a:lnTo>
                    <a:pt x="0" y="458873"/>
                  </a:lnTo>
                  <a:close/>
                </a:path>
              </a:pathLst>
            </a:custGeom>
            <a:solidFill>
              <a:srgbClr val="004068"/>
            </a:solidFill>
          </p:spPr>
        </p:sp>
        <p:sp>
          <p:nvSpPr>
            <p:cNvPr id="22" name="TextBox 22"/>
            <p:cNvSpPr txBox="1"/>
            <p:nvPr/>
          </p:nvSpPr>
          <p:spPr>
            <a:xfrm>
              <a:off x="0" y="-38100"/>
              <a:ext cx="60214" cy="4969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400000">
            <a:off x="2975677" y="4985776"/>
            <a:ext cx="380663" cy="2919233"/>
            <a:chOff x="0" y="0"/>
            <a:chExt cx="60214" cy="461768"/>
          </a:xfrm>
        </p:grpSpPr>
        <p:sp>
          <p:nvSpPr>
            <p:cNvPr id="24" name="Freeform 24"/>
            <p:cNvSpPr/>
            <p:nvPr/>
          </p:nvSpPr>
          <p:spPr>
            <a:xfrm>
              <a:off x="0" y="0"/>
              <a:ext cx="60214" cy="461768"/>
            </a:xfrm>
            <a:custGeom>
              <a:avLst/>
              <a:gdLst/>
              <a:ahLst/>
              <a:cxnLst/>
              <a:rect l="l" t="t" r="r" b="b"/>
              <a:pathLst>
                <a:path w="60214" h="461768">
                  <a:moveTo>
                    <a:pt x="0" y="0"/>
                  </a:moveTo>
                  <a:lnTo>
                    <a:pt x="60214" y="0"/>
                  </a:lnTo>
                  <a:lnTo>
                    <a:pt x="60214" y="461768"/>
                  </a:lnTo>
                  <a:lnTo>
                    <a:pt x="0" y="461768"/>
                  </a:lnTo>
                  <a:close/>
                </a:path>
              </a:pathLst>
            </a:custGeom>
            <a:solidFill>
              <a:srgbClr val="FFFFFF"/>
            </a:solidFill>
          </p:spPr>
        </p:sp>
        <p:sp>
          <p:nvSpPr>
            <p:cNvPr id="25" name="TextBox 25"/>
            <p:cNvSpPr txBox="1"/>
            <p:nvPr/>
          </p:nvSpPr>
          <p:spPr>
            <a:xfrm>
              <a:off x="0" y="-38100"/>
              <a:ext cx="60214" cy="499868"/>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5400000">
            <a:off x="3253061" y="5565548"/>
            <a:ext cx="380663" cy="3474001"/>
            <a:chOff x="0" y="0"/>
            <a:chExt cx="60214" cy="549522"/>
          </a:xfrm>
        </p:grpSpPr>
        <p:sp>
          <p:nvSpPr>
            <p:cNvPr id="27" name="Freeform 27"/>
            <p:cNvSpPr/>
            <p:nvPr/>
          </p:nvSpPr>
          <p:spPr>
            <a:xfrm>
              <a:off x="0" y="0"/>
              <a:ext cx="60214" cy="549522"/>
            </a:xfrm>
            <a:custGeom>
              <a:avLst/>
              <a:gdLst/>
              <a:ahLst/>
              <a:cxnLst/>
              <a:rect l="l" t="t" r="r" b="b"/>
              <a:pathLst>
                <a:path w="60214" h="549522">
                  <a:moveTo>
                    <a:pt x="0" y="0"/>
                  </a:moveTo>
                  <a:lnTo>
                    <a:pt x="60214" y="0"/>
                  </a:lnTo>
                  <a:lnTo>
                    <a:pt x="60214" y="549522"/>
                  </a:lnTo>
                  <a:lnTo>
                    <a:pt x="0" y="549522"/>
                  </a:lnTo>
                  <a:close/>
                </a:path>
              </a:pathLst>
            </a:custGeom>
            <a:solidFill>
              <a:srgbClr val="FFFFFF"/>
            </a:solidFill>
          </p:spPr>
        </p:sp>
        <p:sp>
          <p:nvSpPr>
            <p:cNvPr id="28" name="TextBox 28"/>
            <p:cNvSpPr txBox="1"/>
            <p:nvPr/>
          </p:nvSpPr>
          <p:spPr>
            <a:xfrm>
              <a:off x="0" y="-38100"/>
              <a:ext cx="60214" cy="587622"/>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10800000">
            <a:off x="4799730" y="5864791"/>
            <a:ext cx="380663" cy="2926670"/>
            <a:chOff x="0" y="0"/>
            <a:chExt cx="60214" cy="462944"/>
          </a:xfrm>
        </p:grpSpPr>
        <p:sp>
          <p:nvSpPr>
            <p:cNvPr id="30" name="Freeform 30"/>
            <p:cNvSpPr/>
            <p:nvPr/>
          </p:nvSpPr>
          <p:spPr>
            <a:xfrm>
              <a:off x="0" y="0"/>
              <a:ext cx="60214" cy="462944"/>
            </a:xfrm>
            <a:custGeom>
              <a:avLst/>
              <a:gdLst/>
              <a:ahLst/>
              <a:cxnLst/>
              <a:rect l="l" t="t" r="r" b="b"/>
              <a:pathLst>
                <a:path w="60214" h="462944">
                  <a:moveTo>
                    <a:pt x="0" y="0"/>
                  </a:moveTo>
                  <a:lnTo>
                    <a:pt x="60214" y="0"/>
                  </a:lnTo>
                  <a:lnTo>
                    <a:pt x="60214" y="462944"/>
                  </a:lnTo>
                  <a:lnTo>
                    <a:pt x="0" y="462944"/>
                  </a:lnTo>
                  <a:close/>
                </a:path>
              </a:pathLst>
            </a:custGeom>
            <a:solidFill>
              <a:srgbClr val="004068"/>
            </a:solidFill>
          </p:spPr>
        </p:sp>
        <p:sp>
          <p:nvSpPr>
            <p:cNvPr id="31" name="TextBox 31"/>
            <p:cNvSpPr txBox="1"/>
            <p:nvPr/>
          </p:nvSpPr>
          <p:spPr>
            <a:xfrm>
              <a:off x="0" y="-38100"/>
              <a:ext cx="60214" cy="501044"/>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5400000">
            <a:off x="3253061" y="6422704"/>
            <a:ext cx="380663" cy="3474001"/>
            <a:chOff x="0" y="0"/>
            <a:chExt cx="60214" cy="549522"/>
          </a:xfrm>
        </p:grpSpPr>
        <p:sp>
          <p:nvSpPr>
            <p:cNvPr id="33" name="Freeform 33"/>
            <p:cNvSpPr/>
            <p:nvPr/>
          </p:nvSpPr>
          <p:spPr>
            <a:xfrm>
              <a:off x="0" y="0"/>
              <a:ext cx="60214" cy="549522"/>
            </a:xfrm>
            <a:custGeom>
              <a:avLst/>
              <a:gdLst/>
              <a:ahLst/>
              <a:cxnLst/>
              <a:rect l="l" t="t" r="r" b="b"/>
              <a:pathLst>
                <a:path w="60214" h="549522">
                  <a:moveTo>
                    <a:pt x="0" y="0"/>
                  </a:moveTo>
                  <a:lnTo>
                    <a:pt x="60214" y="0"/>
                  </a:lnTo>
                  <a:lnTo>
                    <a:pt x="60214" y="549522"/>
                  </a:lnTo>
                  <a:lnTo>
                    <a:pt x="0" y="549522"/>
                  </a:lnTo>
                  <a:close/>
                </a:path>
              </a:pathLst>
            </a:custGeom>
            <a:solidFill>
              <a:srgbClr val="FFFFFF"/>
            </a:solidFill>
          </p:spPr>
        </p:sp>
        <p:sp>
          <p:nvSpPr>
            <p:cNvPr id="34" name="TextBox 34"/>
            <p:cNvSpPr txBox="1"/>
            <p:nvPr/>
          </p:nvSpPr>
          <p:spPr>
            <a:xfrm>
              <a:off x="0" y="-38100"/>
              <a:ext cx="60214" cy="587622"/>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rot="5400000">
            <a:off x="3253061" y="5565548"/>
            <a:ext cx="380663" cy="3474001"/>
            <a:chOff x="0" y="0"/>
            <a:chExt cx="60214" cy="549522"/>
          </a:xfrm>
        </p:grpSpPr>
        <p:sp>
          <p:nvSpPr>
            <p:cNvPr id="36" name="Freeform 36"/>
            <p:cNvSpPr/>
            <p:nvPr/>
          </p:nvSpPr>
          <p:spPr>
            <a:xfrm>
              <a:off x="0" y="0"/>
              <a:ext cx="60214" cy="549522"/>
            </a:xfrm>
            <a:custGeom>
              <a:avLst/>
              <a:gdLst/>
              <a:ahLst/>
              <a:cxnLst/>
              <a:rect l="l" t="t" r="r" b="b"/>
              <a:pathLst>
                <a:path w="60214" h="549522">
                  <a:moveTo>
                    <a:pt x="0" y="0"/>
                  </a:moveTo>
                  <a:lnTo>
                    <a:pt x="60214" y="0"/>
                  </a:lnTo>
                  <a:lnTo>
                    <a:pt x="60214" y="549522"/>
                  </a:lnTo>
                  <a:lnTo>
                    <a:pt x="0" y="549522"/>
                  </a:lnTo>
                  <a:close/>
                </a:path>
              </a:pathLst>
            </a:custGeom>
            <a:solidFill>
              <a:srgbClr val="FFFFFF"/>
            </a:solidFill>
          </p:spPr>
        </p:sp>
        <p:sp>
          <p:nvSpPr>
            <p:cNvPr id="37" name="TextBox 37"/>
            <p:cNvSpPr txBox="1"/>
            <p:nvPr/>
          </p:nvSpPr>
          <p:spPr>
            <a:xfrm>
              <a:off x="0" y="-38100"/>
              <a:ext cx="60214" cy="587622"/>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5400000">
            <a:off x="3253061" y="4708392"/>
            <a:ext cx="380663" cy="3474001"/>
            <a:chOff x="0" y="0"/>
            <a:chExt cx="60214" cy="549522"/>
          </a:xfrm>
        </p:grpSpPr>
        <p:sp>
          <p:nvSpPr>
            <p:cNvPr id="39" name="Freeform 39"/>
            <p:cNvSpPr/>
            <p:nvPr/>
          </p:nvSpPr>
          <p:spPr>
            <a:xfrm>
              <a:off x="0" y="0"/>
              <a:ext cx="60214" cy="549522"/>
            </a:xfrm>
            <a:custGeom>
              <a:avLst/>
              <a:gdLst/>
              <a:ahLst/>
              <a:cxnLst/>
              <a:rect l="l" t="t" r="r" b="b"/>
              <a:pathLst>
                <a:path w="60214" h="549522">
                  <a:moveTo>
                    <a:pt x="0" y="0"/>
                  </a:moveTo>
                  <a:lnTo>
                    <a:pt x="60214" y="0"/>
                  </a:lnTo>
                  <a:lnTo>
                    <a:pt x="60214" y="549522"/>
                  </a:lnTo>
                  <a:lnTo>
                    <a:pt x="0" y="549522"/>
                  </a:lnTo>
                  <a:close/>
                </a:path>
              </a:pathLst>
            </a:custGeom>
            <a:solidFill>
              <a:srgbClr val="FFFFFF"/>
            </a:solidFill>
          </p:spPr>
        </p:sp>
        <p:sp>
          <p:nvSpPr>
            <p:cNvPr id="40" name="TextBox 40"/>
            <p:cNvSpPr txBox="1"/>
            <p:nvPr/>
          </p:nvSpPr>
          <p:spPr>
            <a:xfrm>
              <a:off x="0" y="-38100"/>
              <a:ext cx="60214" cy="587622"/>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704493" y="2105820"/>
            <a:ext cx="6569409" cy="812967"/>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Matrix Connection Method</a:t>
            </a:r>
          </a:p>
        </p:txBody>
      </p:sp>
      <p:sp>
        <p:nvSpPr>
          <p:cNvPr id="42" name="TextBox 42"/>
          <p:cNvSpPr txBox="1"/>
          <p:nvPr/>
        </p:nvSpPr>
        <p:spPr>
          <a:xfrm>
            <a:off x="704493" y="3355370"/>
            <a:ext cx="10234465" cy="438445"/>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Multiplexed matrix keypad in this technique keys are connected in a matrix </a:t>
            </a:r>
          </a:p>
        </p:txBody>
      </p:sp>
      <p:sp>
        <p:nvSpPr>
          <p:cNvPr id="43" name="TextBox 43"/>
          <p:cNvSpPr txBox="1"/>
          <p:nvPr/>
        </p:nvSpPr>
        <p:spPr>
          <a:xfrm>
            <a:off x="12642407" y="742003"/>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Matrix Connection</a:t>
            </a:r>
          </a:p>
        </p:txBody>
      </p:sp>
      <p:sp>
        <p:nvSpPr>
          <p:cNvPr id="44" name="TextBox 44"/>
          <p:cNvSpPr txBox="1"/>
          <p:nvPr/>
        </p:nvSpPr>
        <p:spPr>
          <a:xfrm>
            <a:off x="752337" y="4338385"/>
            <a:ext cx="6692023" cy="1162957"/>
          </a:xfrm>
          <a:prstGeom prst="rect">
            <a:avLst/>
          </a:prstGeom>
        </p:spPr>
        <p:txBody>
          <a:bodyPr lIns="0" tIns="0" rIns="0" bIns="0" rtlCol="0" anchor="t">
            <a:spAutoFit/>
          </a:bodyPr>
          <a:lstStyle/>
          <a:p>
            <a:pPr algn="l">
              <a:lnSpc>
                <a:spcPts val="9634"/>
              </a:lnSpc>
              <a:spcBef>
                <a:spcPct val="0"/>
              </a:spcBef>
            </a:pPr>
            <a:r>
              <a:rPr lang="en-US" sz="6882">
                <a:solidFill>
                  <a:srgbClr val="004068"/>
                </a:solidFill>
                <a:latin typeface="Anton"/>
                <a:ea typeface="Anton"/>
                <a:cs typeface="Anton"/>
                <a:sym typeface="Anton"/>
              </a:rPr>
              <a:t>Row/Column sytle</a:t>
            </a:r>
          </a:p>
        </p:txBody>
      </p:sp>
      <p:sp>
        <p:nvSpPr>
          <p:cNvPr id="45" name="TextBox 45"/>
          <p:cNvSpPr txBox="1"/>
          <p:nvPr/>
        </p:nvSpPr>
        <p:spPr>
          <a:xfrm>
            <a:off x="1834381" y="5499059"/>
            <a:ext cx="62342"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0</a:t>
            </a:r>
          </a:p>
        </p:txBody>
      </p:sp>
      <p:sp>
        <p:nvSpPr>
          <p:cNvPr id="46" name="TextBox 46"/>
          <p:cNvSpPr txBox="1"/>
          <p:nvPr/>
        </p:nvSpPr>
        <p:spPr>
          <a:xfrm>
            <a:off x="2955458" y="5497485"/>
            <a:ext cx="84156"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1</a:t>
            </a:r>
          </a:p>
        </p:txBody>
      </p:sp>
      <p:sp>
        <p:nvSpPr>
          <p:cNvPr id="47" name="TextBox 47"/>
          <p:cNvSpPr txBox="1"/>
          <p:nvPr/>
        </p:nvSpPr>
        <p:spPr>
          <a:xfrm>
            <a:off x="4035570" y="5497485"/>
            <a:ext cx="125557"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2</a:t>
            </a:r>
          </a:p>
        </p:txBody>
      </p:sp>
      <p:sp>
        <p:nvSpPr>
          <p:cNvPr id="48" name="TextBox 48"/>
          <p:cNvSpPr txBox="1"/>
          <p:nvPr/>
        </p:nvSpPr>
        <p:spPr>
          <a:xfrm>
            <a:off x="4927283" y="5484615"/>
            <a:ext cx="125557"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3</a:t>
            </a:r>
          </a:p>
        </p:txBody>
      </p:sp>
      <p:sp>
        <p:nvSpPr>
          <p:cNvPr id="49" name="TextBox 49"/>
          <p:cNvSpPr txBox="1"/>
          <p:nvPr/>
        </p:nvSpPr>
        <p:spPr>
          <a:xfrm>
            <a:off x="1514265" y="5842905"/>
            <a:ext cx="62342"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0</a:t>
            </a:r>
          </a:p>
        </p:txBody>
      </p:sp>
      <p:sp>
        <p:nvSpPr>
          <p:cNvPr id="50" name="TextBox 50"/>
          <p:cNvSpPr txBox="1"/>
          <p:nvPr/>
        </p:nvSpPr>
        <p:spPr>
          <a:xfrm>
            <a:off x="1525172" y="6651806"/>
            <a:ext cx="84156"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1</a:t>
            </a:r>
          </a:p>
        </p:txBody>
      </p:sp>
      <p:sp>
        <p:nvSpPr>
          <p:cNvPr id="51" name="TextBox 51"/>
          <p:cNvSpPr txBox="1"/>
          <p:nvPr/>
        </p:nvSpPr>
        <p:spPr>
          <a:xfrm>
            <a:off x="1504471" y="7515433"/>
            <a:ext cx="125557"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2</a:t>
            </a:r>
          </a:p>
        </p:txBody>
      </p:sp>
      <p:sp>
        <p:nvSpPr>
          <p:cNvPr id="52" name="TextBox 52"/>
          <p:cNvSpPr txBox="1"/>
          <p:nvPr/>
        </p:nvSpPr>
        <p:spPr>
          <a:xfrm>
            <a:off x="1462393" y="8379060"/>
            <a:ext cx="125557"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3</a:t>
            </a:r>
          </a:p>
        </p:txBody>
      </p:sp>
      <p:sp>
        <p:nvSpPr>
          <p:cNvPr id="53" name="TextBox 53"/>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856497"/>
            <a:chOff x="0" y="0"/>
            <a:chExt cx="4841576" cy="488954"/>
          </a:xfrm>
        </p:grpSpPr>
        <p:sp>
          <p:nvSpPr>
            <p:cNvPr id="8" name="Freeform 8"/>
            <p:cNvSpPr/>
            <p:nvPr/>
          </p:nvSpPr>
          <p:spPr>
            <a:xfrm>
              <a:off x="0" y="0"/>
              <a:ext cx="4841576" cy="488954"/>
            </a:xfrm>
            <a:custGeom>
              <a:avLst/>
              <a:gdLst/>
              <a:ahLst/>
              <a:cxnLst/>
              <a:rect l="l" t="t" r="r" b="b"/>
              <a:pathLst>
                <a:path w="4841576" h="488954">
                  <a:moveTo>
                    <a:pt x="0" y="0"/>
                  </a:moveTo>
                  <a:lnTo>
                    <a:pt x="4841576" y="0"/>
                  </a:lnTo>
                  <a:lnTo>
                    <a:pt x="4841576" y="488954"/>
                  </a:lnTo>
                  <a:lnTo>
                    <a:pt x="0" y="488954"/>
                  </a:lnTo>
                  <a:close/>
                </a:path>
              </a:pathLst>
            </a:custGeom>
            <a:solidFill>
              <a:srgbClr val="FFFFFF"/>
            </a:solidFill>
          </p:spPr>
        </p:sp>
        <p:sp>
          <p:nvSpPr>
            <p:cNvPr id="9" name="TextBox 9"/>
            <p:cNvSpPr txBox="1"/>
            <p:nvPr/>
          </p:nvSpPr>
          <p:spPr>
            <a:xfrm>
              <a:off x="0" y="-38100"/>
              <a:ext cx="4841576" cy="52705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grpSp>
        <p:nvGrpSpPr>
          <p:cNvPr id="12" name="Group 12"/>
          <p:cNvGrpSpPr/>
          <p:nvPr/>
        </p:nvGrpSpPr>
        <p:grpSpPr>
          <a:xfrm>
            <a:off x="9310347" y="3150419"/>
            <a:ext cx="8210561" cy="5480771"/>
            <a:chOff x="0" y="0"/>
            <a:chExt cx="2162452" cy="1443495"/>
          </a:xfrm>
        </p:grpSpPr>
        <p:sp>
          <p:nvSpPr>
            <p:cNvPr id="13" name="Freeform 13"/>
            <p:cNvSpPr/>
            <p:nvPr/>
          </p:nvSpPr>
          <p:spPr>
            <a:xfrm>
              <a:off x="0" y="0"/>
              <a:ext cx="2162452" cy="1443495"/>
            </a:xfrm>
            <a:custGeom>
              <a:avLst/>
              <a:gdLst/>
              <a:ahLst/>
              <a:cxnLst/>
              <a:rect l="l" t="t" r="r" b="b"/>
              <a:pathLst>
                <a:path w="2162452" h="1443495">
                  <a:moveTo>
                    <a:pt x="0" y="0"/>
                  </a:moveTo>
                  <a:lnTo>
                    <a:pt x="2162452" y="0"/>
                  </a:lnTo>
                  <a:lnTo>
                    <a:pt x="2162452" y="1443495"/>
                  </a:lnTo>
                  <a:lnTo>
                    <a:pt x="0" y="1443495"/>
                  </a:lnTo>
                  <a:close/>
                </a:path>
              </a:pathLst>
            </a:custGeom>
            <a:solidFill>
              <a:srgbClr val="FFFFFF"/>
            </a:solidFill>
          </p:spPr>
        </p:sp>
        <p:sp>
          <p:nvSpPr>
            <p:cNvPr id="14" name="TextBox 14"/>
            <p:cNvSpPr txBox="1"/>
            <p:nvPr/>
          </p:nvSpPr>
          <p:spPr>
            <a:xfrm>
              <a:off x="0" y="-38100"/>
              <a:ext cx="2162452" cy="148159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9407301"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6" name="Freeform 16"/>
          <p:cNvSpPr/>
          <p:nvPr/>
        </p:nvSpPr>
        <p:spPr>
          <a:xfrm>
            <a:off x="11573019"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7" name="Freeform 17"/>
          <p:cNvSpPr/>
          <p:nvPr/>
        </p:nvSpPr>
        <p:spPr>
          <a:xfrm>
            <a:off x="13738737"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8" name="Freeform 18"/>
          <p:cNvSpPr/>
          <p:nvPr/>
        </p:nvSpPr>
        <p:spPr>
          <a:xfrm>
            <a:off x="15742001"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9" name="Freeform 19"/>
          <p:cNvSpPr/>
          <p:nvPr/>
        </p:nvSpPr>
        <p:spPr>
          <a:xfrm>
            <a:off x="9407301"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0" name="Freeform 20"/>
          <p:cNvSpPr/>
          <p:nvPr/>
        </p:nvSpPr>
        <p:spPr>
          <a:xfrm>
            <a:off x="11573019"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1" name="Freeform 21"/>
          <p:cNvSpPr/>
          <p:nvPr/>
        </p:nvSpPr>
        <p:spPr>
          <a:xfrm>
            <a:off x="13738737"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2" name="Freeform 22"/>
          <p:cNvSpPr/>
          <p:nvPr/>
        </p:nvSpPr>
        <p:spPr>
          <a:xfrm>
            <a:off x="15742001"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3" name="Freeform 23"/>
          <p:cNvSpPr/>
          <p:nvPr/>
        </p:nvSpPr>
        <p:spPr>
          <a:xfrm>
            <a:off x="9407301"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4" name="Freeform 24"/>
          <p:cNvSpPr/>
          <p:nvPr/>
        </p:nvSpPr>
        <p:spPr>
          <a:xfrm>
            <a:off x="11573019"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5" name="Freeform 25"/>
          <p:cNvSpPr/>
          <p:nvPr/>
        </p:nvSpPr>
        <p:spPr>
          <a:xfrm>
            <a:off x="13738737"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6" name="Freeform 26"/>
          <p:cNvSpPr/>
          <p:nvPr/>
        </p:nvSpPr>
        <p:spPr>
          <a:xfrm>
            <a:off x="15742001"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7" name="Freeform 27"/>
          <p:cNvSpPr/>
          <p:nvPr/>
        </p:nvSpPr>
        <p:spPr>
          <a:xfrm>
            <a:off x="9407301"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8" name="Freeform 28"/>
          <p:cNvSpPr/>
          <p:nvPr/>
        </p:nvSpPr>
        <p:spPr>
          <a:xfrm>
            <a:off x="11573019"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9" name="Freeform 29"/>
          <p:cNvSpPr/>
          <p:nvPr/>
        </p:nvSpPr>
        <p:spPr>
          <a:xfrm>
            <a:off x="13738737"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30" name="Freeform 30"/>
          <p:cNvSpPr/>
          <p:nvPr/>
        </p:nvSpPr>
        <p:spPr>
          <a:xfrm>
            <a:off x="15742001"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grpSp>
        <p:nvGrpSpPr>
          <p:cNvPr id="31" name="Group 31"/>
          <p:cNvGrpSpPr/>
          <p:nvPr/>
        </p:nvGrpSpPr>
        <p:grpSpPr>
          <a:xfrm>
            <a:off x="9310347" y="2824490"/>
            <a:ext cx="8210561" cy="464790"/>
            <a:chOff x="0" y="0"/>
            <a:chExt cx="2162452" cy="122414"/>
          </a:xfrm>
        </p:grpSpPr>
        <p:sp>
          <p:nvSpPr>
            <p:cNvPr id="32" name="Freeform 32"/>
            <p:cNvSpPr/>
            <p:nvPr/>
          </p:nvSpPr>
          <p:spPr>
            <a:xfrm>
              <a:off x="0" y="0"/>
              <a:ext cx="2162452" cy="122414"/>
            </a:xfrm>
            <a:custGeom>
              <a:avLst/>
              <a:gdLst/>
              <a:ahLst/>
              <a:cxnLst/>
              <a:rect l="l" t="t" r="r" b="b"/>
              <a:pathLst>
                <a:path w="2162452" h="122414">
                  <a:moveTo>
                    <a:pt x="0" y="0"/>
                  </a:moveTo>
                  <a:lnTo>
                    <a:pt x="2162452" y="0"/>
                  </a:lnTo>
                  <a:lnTo>
                    <a:pt x="2162452" y="122414"/>
                  </a:lnTo>
                  <a:lnTo>
                    <a:pt x="0" y="122414"/>
                  </a:lnTo>
                  <a:close/>
                </a:path>
              </a:pathLst>
            </a:custGeom>
            <a:solidFill>
              <a:srgbClr val="FFFFFF">
                <a:alpha val="23922"/>
              </a:srgbClr>
            </a:solidFill>
          </p:spPr>
        </p:sp>
        <p:sp>
          <p:nvSpPr>
            <p:cNvPr id="33" name="TextBox 33"/>
            <p:cNvSpPr txBox="1"/>
            <p:nvPr/>
          </p:nvSpPr>
          <p:spPr>
            <a:xfrm>
              <a:off x="0" y="-38100"/>
              <a:ext cx="2162452" cy="160514"/>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9310347" y="8469298"/>
            <a:ext cx="8210561" cy="464790"/>
            <a:chOff x="0" y="0"/>
            <a:chExt cx="2162452" cy="122414"/>
          </a:xfrm>
        </p:grpSpPr>
        <p:sp>
          <p:nvSpPr>
            <p:cNvPr id="35" name="Freeform 35"/>
            <p:cNvSpPr/>
            <p:nvPr/>
          </p:nvSpPr>
          <p:spPr>
            <a:xfrm>
              <a:off x="0" y="0"/>
              <a:ext cx="2162452" cy="122414"/>
            </a:xfrm>
            <a:custGeom>
              <a:avLst/>
              <a:gdLst/>
              <a:ahLst/>
              <a:cxnLst/>
              <a:rect l="l" t="t" r="r" b="b"/>
              <a:pathLst>
                <a:path w="2162452" h="122414">
                  <a:moveTo>
                    <a:pt x="0" y="0"/>
                  </a:moveTo>
                  <a:lnTo>
                    <a:pt x="2162452" y="0"/>
                  </a:lnTo>
                  <a:lnTo>
                    <a:pt x="2162452" y="122414"/>
                  </a:lnTo>
                  <a:lnTo>
                    <a:pt x="0" y="122414"/>
                  </a:lnTo>
                  <a:close/>
                </a:path>
              </a:pathLst>
            </a:custGeom>
            <a:solidFill>
              <a:srgbClr val="FFFFFF">
                <a:alpha val="23922"/>
              </a:srgbClr>
            </a:solidFill>
          </p:spPr>
        </p:sp>
        <p:sp>
          <p:nvSpPr>
            <p:cNvPr id="36" name="TextBox 36"/>
            <p:cNvSpPr txBox="1"/>
            <p:nvPr/>
          </p:nvSpPr>
          <p:spPr>
            <a:xfrm>
              <a:off x="0" y="-38100"/>
              <a:ext cx="2162452" cy="160514"/>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37"/>
          <p:cNvGrpSpPr/>
          <p:nvPr/>
        </p:nvGrpSpPr>
        <p:grpSpPr>
          <a:xfrm rot="-5400000">
            <a:off x="13517218" y="6828179"/>
            <a:ext cx="8210561" cy="203183"/>
            <a:chOff x="0" y="0"/>
            <a:chExt cx="2162452" cy="53513"/>
          </a:xfrm>
        </p:grpSpPr>
        <p:sp>
          <p:nvSpPr>
            <p:cNvPr id="38" name="Freeform 38"/>
            <p:cNvSpPr/>
            <p:nvPr/>
          </p:nvSpPr>
          <p:spPr>
            <a:xfrm>
              <a:off x="0" y="0"/>
              <a:ext cx="2162452" cy="53513"/>
            </a:xfrm>
            <a:custGeom>
              <a:avLst/>
              <a:gdLst/>
              <a:ahLst/>
              <a:cxnLst/>
              <a:rect l="l" t="t" r="r" b="b"/>
              <a:pathLst>
                <a:path w="2162452" h="53513">
                  <a:moveTo>
                    <a:pt x="0" y="0"/>
                  </a:moveTo>
                  <a:lnTo>
                    <a:pt x="2162452" y="0"/>
                  </a:lnTo>
                  <a:lnTo>
                    <a:pt x="2162452" y="53513"/>
                  </a:lnTo>
                  <a:lnTo>
                    <a:pt x="0" y="53513"/>
                  </a:lnTo>
                  <a:close/>
                </a:path>
              </a:pathLst>
            </a:custGeom>
            <a:solidFill>
              <a:srgbClr val="FFFFFF">
                <a:alpha val="23922"/>
              </a:srgbClr>
            </a:solidFill>
          </p:spPr>
        </p:sp>
        <p:sp>
          <p:nvSpPr>
            <p:cNvPr id="39" name="TextBox 39"/>
            <p:cNvSpPr txBox="1"/>
            <p:nvPr/>
          </p:nvSpPr>
          <p:spPr>
            <a:xfrm>
              <a:off x="0" y="-38100"/>
              <a:ext cx="2162452" cy="91613"/>
            </a:xfrm>
            <a:prstGeom prst="rect">
              <a:avLst/>
            </a:prstGeom>
          </p:spPr>
          <p:txBody>
            <a:bodyPr lIns="50800" tIns="50800" rIns="50800" bIns="50800" rtlCol="0" anchor="ctr"/>
            <a:lstStyle/>
            <a:p>
              <a:pPr algn="ctr">
                <a:lnSpc>
                  <a:spcPts val="2659"/>
                </a:lnSpc>
                <a:spcBef>
                  <a:spcPct val="0"/>
                </a:spcBef>
              </a:pPr>
              <a:endParaRPr/>
            </a:p>
          </p:txBody>
        </p:sp>
      </p:grpSp>
      <p:grpSp>
        <p:nvGrpSpPr>
          <p:cNvPr id="40" name="Group 40"/>
          <p:cNvGrpSpPr/>
          <p:nvPr/>
        </p:nvGrpSpPr>
        <p:grpSpPr>
          <a:xfrm rot="-5400000">
            <a:off x="5103475" y="6828179"/>
            <a:ext cx="8210561" cy="203183"/>
            <a:chOff x="0" y="0"/>
            <a:chExt cx="2162452" cy="53513"/>
          </a:xfrm>
        </p:grpSpPr>
        <p:sp>
          <p:nvSpPr>
            <p:cNvPr id="41" name="Freeform 41"/>
            <p:cNvSpPr/>
            <p:nvPr/>
          </p:nvSpPr>
          <p:spPr>
            <a:xfrm>
              <a:off x="0" y="0"/>
              <a:ext cx="2162452" cy="53513"/>
            </a:xfrm>
            <a:custGeom>
              <a:avLst/>
              <a:gdLst/>
              <a:ahLst/>
              <a:cxnLst/>
              <a:rect l="l" t="t" r="r" b="b"/>
              <a:pathLst>
                <a:path w="2162452" h="53513">
                  <a:moveTo>
                    <a:pt x="0" y="0"/>
                  </a:moveTo>
                  <a:lnTo>
                    <a:pt x="2162452" y="0"/>
                  </a:lnTo>
                  <a:lnTo>
                    <a:pt x="2162452" y="53513"/>
                  </a:lnTo>
                  <a:lnTo>
                    <a:pt x="0" y="53513"/>
                  </a:lnTo>
                  <a:close/>
                </a:path>
              </a:pathLst>
            </a:custGeom>
            <a:solidFill>
              <a:srgbClr val="FFFFFF">
                <a:alpha val="23922"/>
              </a:srgbClr>
            </a:solidFill>
          </p:spPr>
        </p:sp>
        <p:sp>
          <p:nvSpPr>
            <p:cNvPr id="42" name="TextBox 42"/>
            <p:cNvSpPr txBox="1"/>
            <p:nvPr/>
          </p:nvSpPr>
          <p:spPr>
            <a:xfrm>
              <a:off x="0" y="-38100"/>
              <a:ext cx="2162452" cy="91613"/>
            </a:xfrm>
            <a:prstGeom prst="rect">
              <a:avLst/>
            </a:prstGeom>
          </p:spPr>
          <p:txBody>
            <a:bodyPr lIns="50800" tIns="50800" rIns="50800" bIns="50800" rtlCol="0" anchor="ctr"/>
            <a:lstStyle/>
            <a:p>
              <a:pPr algn="ctr">
                <a:lnSpc>
                  <a:spcPts val="2659"/>
                </a:lnSpc>
                <a:spcBef>
                  <a:spcPct val="0"/>
                </a:spcBef>
              </a:pPr>
              <a:endParaRPr/>
            </a:p>
          </p:txBody>
        </p:sp>
      </p:grpSp>
      <p:sp>
        <p:nvSpPr>
          <p:cNvPr id="43" name="Freeform 43"/>
          <p:cNvSpPr/>
          <p:nvPr/>
        </p:nvSpPr>
        <p:spPr>
          <a:xfrm>
            <a:off x="2003963" y="3859079"/>
            <a:ext cx="3775384" cy="4230122"/>
          </a:xfrm>
          <a:custGeom>
            <a:avLst/>
            <a:gdLst/>
            <a:ahLst/>
            <a:cxnLst/>
            <a:rect l="l" t="t" r="r" b="b"/>
            <a:pathLst>
              <a:path w="3775384" h="4230122">
                <a:moveTo>
                  <a:pt x="0" y="0"/>
                </a:moveTo>
                <a:lnTo>
                  <a:pt x="3775384" y="0"/>
                </a:lnTo>
                <a:lnTo>
                  <a:pt x="3775384" y="4230122"/>
                </a:lnTo>
                <a:lnTo>
                  <a:pt x="0" y="4230122"/>
                </a:lnTo>
                <a:lnTo>
                  <a:pt x="0" y="0"/>
                </a:lnTo>
                <a:close/>
              </a:path>
            </a:pathLst>
          </a:custGeom>
          <a:blipFill>
            <a:blip r:embed="rId10">
              <a:alphaModFix amt="70000"/>
            </a:blip>
            <a:stretch>
              <a:fillRect/>
            </a:stretch>
          </a:blipFill>
        </p:spPr>
      </p:sp>
      <p:sp>
        <p:nvSpPr>
          <p:cNvPr id="44" name="TextBox 44"/>
          <p:cNvSpPr txBox="1"/>
          <p:nvPr/>
        </p:nvSpPr>
        <p:spPr>
          <a:xfrm>
            <a:off x="704493" y="2602777"/>
            <a:ext cx="8291529" cy="812967"/>
          </a:xfrm>
          <a:prstGeom prst="rect">
            <a:avLst/>
          </a:prstGeom>
        </p:spPr>
        <p:txBody>
          <a:bodyPr lIns="0" tIns="0" rIns="0" bIns="0" rtlCol="0" anchor="t">
            <a:spAutoFit/>
          </a:bodyPr>
          <a:lstStyle/>
          <a:p>
            <a:pPr algn="l">
              <a:lnSpc>
                <a:spcPts val="6639"/>
              </a:lnSpc>
              <a:spcBef>
                <a:spcPct val="0"/>
              </a:spcBef>
            </a:pPr>
            <a:r>
              <a:rPr lang="en-US" sz="4742">
                <a:solidFill>
                  <a:srgbClr val="FFFFFF"/>
                </a:solidFill>
                <a:latin typeface="Anton"/>
                <a:ea typeface="Anton"/>
                <a:cs typeface="Anton"/>
                <a:sym typeface="Anton"/>
              </a:rPr>
              <a:t>How to make this connection ?</a:t>
            </a:r>
          </a:p>
        </p:txBody>
      </p:sp>
      <p:sp>
        <p:nvSpPr>
          <p:cNvPr id="45" name="TextBox 45"/>
          <p:cNvSpPr txBox="1"/>
          <p:nvPr/>
        </p:nvSpPr>
        <p:spPr>
          <a:xfrm>
            <a:off x="5673779" y="904875"/>
            <a:ext cx="6644485" cy="1039357"/>
          </a:xfrm>
          <a:prstGeom prst="rect">
            <a:avLst/>
          </a:prstGeom>
        </p:spPr>
        <p:txBody>
          <a:bodyPr lIns="0" tIns="0" rIns="0" bIns="0" rtlCol="0" anchor="t">
            <a:spAutoFit/>
          </a:bodyPr>
          <a:lstStyle/>
          <a:p>
            <a:pPr algn="l">
              <a:lnSpc>
                <a:spcPts val="8469"/>
              </a:lnSpc>
              <a:spcBef>
                <a:spcPct val="0"/>
              </a:spcBef>
            </a:pPr>
            <a:r>
              <a:rPr lang="en-US" sz="6049">
                <a:solidFill>
                  <a:srgbClr val="FFFFFF"/>
                </a:solidFill>
                <a:latin typeface="Anton"/>
                <a:ea typeface="Anton"/>
                <a:cs typeface="Anton"/>
                <a:sym typeface="Anton"/>
              </a:rPr>
              <a:t>Understand Hardware</a:t>
            </a:r>
          </a:p>
        </p:txBody>
      </p:sp>
      <p:sp>
        <p:nvSpPr>
          <p:cNvPr id="46" name="TextBox 46"/>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TextBox 12"/>
          <p:cNvSpPr txBox="1"/>
          <p:nvPr/>
        </p:nvSpPr>
        <p:spPr>
          <a:xfrm>
            <a:off x="704493" y="2602777"/>
            <a:ext cx="8291529" cy="812967"/>
          </a:xfrm>
          <a:prstGeom prst="rect">
            <a:avLst/>
          </a:prstGeom>
        </p:spPr>
        <p:txBody>
          <a:bodyPr lIns="0" tIns="0" rIns="0" bIns="0" rtlCol="0" anchor="t">
            <a:spAutoFit/>
          </a:bodyPr>
          <a:lstStyle/>
          <a:p>
            <a:pPr algn="l">
              <a:lnSpc>
                <a:spcPts val="6639"/>
              </a:lnSpc>
              <a:spcBef>
                <a:spcPct val="0"/>
              </a:spcBef>
            </a:pPr>
            <a:r>
              <a:rPr lang="en-US" sz="4742">
                <a:solidFill>
                  <a:srgbClr val="FFFFFF"/>
                </a:solidFill>
                <a:latin typeface="Anton"/>
                <a:ea typeface="Anton"/>
                <a:cs typeface="Anton"/>
                <a:sym typeface="Anton"/>
              </a:rPr>
              <a:t>How to make this connection ?</a:t>
            </a:r>
          </a:p>
        </p:txBody>
      </p:sp>
      <p:sp>
        <p:nvSpPr>
          <p:cNvPr id="13" name="TextBox 13"/>
          <p:cNvSpPr txBox="1"/>
          <p:nvPr/>
        </p:nvSpPr>
        <p:spPr>
          <a:xfrm>
            <a:off x="5673779" y="904875"/>
            <a:ext cx="6644485" cy="1039357"/>
          </a:xfrm>
          <a:prstGeom prst="rect">
            <a:avLst/>
          </a:prstGeom>
        </p:spPr>
        <p:txBody>
          <a:bodyPr lIns="0" tIns="0" rIns="0" bIns="0" rtlCol="0" anchor="t">
            <a:spAutoFit/>
          </a:bodyPr>
          <a:lstStyle/>
          <a:p>
            <a:pPr algn="l">
              <a:lnSpc>
                <a:spcPts val="8469"/>
              </a:lnSpc>
              <a:spcBef>
                <a:spcPct val="0"/>
              </a:spcBef>
            </a:pPr>
            <a:r>
              <a:rPr lang="en-US" sz="6049">
                <a:solidFill>
                  <a:srgbClr val="FFFFFF"/>
                </a:solidFill>
                <a:latin typeface="Anton"/>
                <a:ea typeface="Anton"/>
                <a:cs typeface="Anton"/>
                <a:sym typeface="Anton"/>
              </a:rPr>
              <a:t>Understand Hardware</a:t>
            </a:r>
          </a:p>
        </p:txBody>
      </p:sp>
      <p:grpSp>
        <p:nvGrpSpPr>
          <p:cNvPr id="14" name="Group 14"/>
          <p:cNvGrpSpPr/>
          <p:nvPr/>
        </p:nvGrpSpPr>
        <p:grpSpPr>
          <a:xfrm>
            <a:off x="9107164" y="3150419"/>
            <a:ext cx="8413743" cy="5480771"/>
            <a:chOff x="0" y="0"/>
            <a:chExt cx="2215965" cy="1443495"/>
          </a:xfrm>
        </p:grpSpPr>
        <p:sp>
          <p:nvSpPr>
            <p:cNvPr id="15" name="Freeform 15"/>
            <p:cNvSpPr/>
            <p:nvPr/>
          </p:nvSpPr>
          <p:spPr>
            <a:xfrm>
              <a:off x="0" y="0"/>
              <a:ext cx="2215965" cy="1443495"/>
            </a:xfrm>
            <a:custGeom>
              <a:avLst/>
              <a:gdLst/>
              <a:ahLst/>
              <a:cxnLst/>
              <a:rect l="l" t="t" r="r" b="b"/>
              <a:pathLst>
                <a:path w="2215965" h="1443495">
                  <a:moveTo>
                    <a:pt x="0" y="0"/>
                  </a:moveTo>
                  <a:lnTo>
                    <a:pt x="2215965" y="0"/>
                  </a:lnTo>
                  <a:lnTo>
                    <a:pt x="2215965" y="1443495"/>
                  </a:lnTo>
                  <a:lnTo>
                    <a:pt x="0" y="1443495"/>
                  </a:lnTo>
                  <a:close/>
                </a:path>
              </a:pathLst>
            </a:custGeom>
            <a:solidFill>
              <a:srgbClr val="FFFFFF"/>
            </a:solidFill>
          </p:spPr>
        </p:sp>
        <p:sp>
          <p:nvSpPr>
            <p:cNvPr id="16" name="TextBox 16"/>
            <p:cNvSpPr txBox="1"/>
            <p:nvPr/>
          </p:nvSpPr>
          <p:spPr>
            <a:xfrm>
              <a:off x="0" y="-38100"/>
              <a:ext cx="2215965" cy="1481595"/>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9407301"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8" name="Freeform 18"/>
          <p:cNvSpPr/>
          <p:nvPr/>
        </p:nvSpPr>
        <p:spPr>
          <a:xfrm>
            <a:off x="11573019"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9" name="Freeform 19"/>
          <p:cNvSpPr/>
          <p:nvPr/>
        </p:nvSpPr>
        <p:spPr>
          <a:xfrm>
            <a:off x="13738737"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20" name="Freeform 20"/>
          <p:cNvSpPr/>
          <p:nvPr/>
        </p:nvSpPr>
        <p:spPr>
          <a:xfrm>
            <a:off x="15742001"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21" name="Freeform 21"/>
          <p:cNvSpPr/>
          <p:nvPr/>
        </p:nvSpPr>
        <p:spPr>
          <a:xfrm>
            <a:off x="9407301"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2" name="Freeform 22"/>
          <p:cNvSpPr/>
          <p:nvPr/>
        </p:nvSpPr>
        <p:spPr>
          <a:xfrm>
            <a:off x="11573019"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3" name="Freeform 23"/>
          <p:cNvSpPr/>
          <p:nvPr/>
        </p:nvSpPr>
        <p:spPr>
          <a:xfrm>
            <a:off x="13738737"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4" name="Freeform 24"/>
          <p:cNvSpPr/>
          <p:nvPr/>
        </p:nvSpPr>
        <p:spPr>
          <a:xfrm>
            <a:off x="15742001"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5" name="Freeform 25"/>
          <p:cNvSpPr/>
          <p:nvPr/>
        </p:nvSpPr>
        <p:spPr>
          <a:xfrm>
            <a:off x="9407301"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6" name="Freeform 26"/>
          <p:cNvSpPr/>
          <p:nvPr/>
        </p:nvSpPr>
        <p:spPr>
          <a:xfrm>
            <a:off x="11573019"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7" name="Freeform 27"/>
          <p:cNvSpPr/>
          <p:nvPr/>
        </p:nvSpPr>
        <p:spPr>
          <a:xfrm>
            <a:off x="13738737"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8" name="Freeform 28"/>
          <p:cNvSpPr/>
          <p:nvPr/>
        </p:nvSpPr>
        <p:spPr>
          <a:xfrm>
            <a:off x="15742001"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9" name="Freeform 29"/>
          <p:cNvSpPr/>
          <p:nvPr/>
        </p:nvSpPr>
        <p:spPr>
          <a:xfrm>
            <a:off x="9407301"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30" name="Freeform 30"/>
          <p:cNvSpPr/>
          <p:nvPr/>
        </p:nvSpPr>
        <p:spPr>
          <a:xfrm>
            <a:off x="11573019"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31" name="Freeform 31"/>
          <p:cNvSpPr/>
          <p:nvPr/>
        </p:nvSpPr>
        <p:spPr>
          <a:xfrm>
            <a:off x="13738737"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32" name="Freeform 32"/>
          <p:cNvSpPr/>
          <p:nvPr/>
        </p:nvSpPr>
        <p:spPr>
          <a:xfrm>
            <a:off x="15742001"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grpSp>
        <p:nvGrpSpPr>
          <p:cNvPr id="33" name="Group 33"/>
          <p:cNvGrpSpPr/>
          <p:nvPr/>
        </p:nvGrpSpPr>
        <p:grpSpPr>
          <a:xfrm>
            <a:off x="9310347" y="2824490"/>
            <a:ext cx="8210561" cy="464790"/>
            <a:chOff x="0" y="0"/>
            <a:chExt cx="2162452" cy="122414"/>
          </a:xfrm>
        </p:grpSpPr>
        <p:sp>
          <p:nvSpPr>
            <p:cNvPr id="34" name="Freeform 34"/>
            <p:cNvSpPr/>
            <p:nvPr/>
          </p:nvSpPr>
          <p:spPr>
            <a:xfrm>
              <a:off x="0" y="0"/>
              <a:ext cx="2162452" cy="122414"/>
            </a:xfrm>
            <a:custGeom>
              <a:avLst/>
              <a:gdLst/>
              <a:ahLst/>
              <a:cxnLst/>
              <a:rect l="l" t="t" r="r" b="b"/>
              <a:pathLst>
                <a:path w="2162452" h="122414">
                  <a:moveTo>
                    <a:pt x="0" y="0"/>
                  </a:moveTo>
                  <a:lnTo>
                    <a:pt x="2162452" y="0"/>
                  </a:lnTo>
                  <a:lnTo>
                    <a:pt x="2162452" y="122414"/>
                  </a:lnTo>
                  <a:lnTo>
                    <a:pt x="0" y="122414"/>
                  </a:lnTo>
                  <a:close/>
                </a:path>
              </a:pathLst>
            </a:custGeom>
            <a:solidFill>
              <a:srgbClr val="FFFFFF">
                <a:alpha val="23922"/>
              </a:srgbClr>
            </a:solidFill>
          </p:spPr>
        </p:sp>
        <p:sp>
          <p:nvSpPr>
            <p:cNvPr id="35" name="TextBox 35"/>
            <p:cNvSpPr txBox="1"/>
            <p:nvPr/>
          </p:nvSpPr>
          <p:spPr>
            <a:xfrm>
              <a:off x="0" y="-38100"/>
              <a:ext cx="2162452" cy="160514"/>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a:off x="9310347" y="8469298"/>
            <a:ext cx="8210561" cy="464790"/>
            <a:chOff x="0" y="0"/>
            <a:chExt cx="2162452" cy="122414"/>
          </a:xfrm>
        </p:grpSpPr>
        <p:sp>
          <p:nvSpPr>
            <p:cNvPr id="37" name="Freeform 37"/>
            <p:cNvSpPr/>
            <p:nvPr/>
          </p:nvSpPr>
          <p:spPr>
            <a:xfrm>
              <a:off x="0" y="0"/>
              <a:ext cx="2162452" cy="122414"/>
            </a:xfrm>
            <a:custGeom>
              <a:avLst/>
              <a:gdLst/>
              <a:ahLst/>
              <a:cxnLst/>
              <a:rect l="l" t="t" r="r" b="b"/>
              <a:pathLst>
                <a:path w="2162452" h="122414">
                  <a:moveTo>
                    <a:pt x="0" y="0"/>
                  </a:moveTo>
                  <a:lnTo>
                    <a:pt x="2162452" y="0"/>
                  </a:lnTo>
                  <a:lnTo>
                    <a:pt x="2162452" y="122414"/>
                  </a:lnTo>
                  <a:lnTo>
                    <a:pt x="0" y="122414"/>
                  </a:lnTo>
                  <a:close/>
                </a:path>
              </a:pathLst>
            </a:custGeom>
            <a:solidFill>
              <a:srgbClr val="FFFFFF">
                <a:alpha val="23922"/>
              </a:srgbClr>
            </a:solidFill>
          </p:spPr>
        </p:sp>
        <p:sp>
          <p:nvSpPr>
            <p:cNvPr id="38" name="TextBox 38"/>
            <p:cNvSpPr txBox="1"/>
            <p:nvPr/>
          </p:nvSpPr>
          <p:spPr>
            <a:xfrm>
              <a:off x="0" y="-38100"/>
              <a:ext cx="2162452" cy="160514"/>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5400000">
            <a:off x="13517218" y="6828179"/>
            <a:ext cx="8210561" cy="203183"/>
            <a:chOff x="0" y="0"/>
            <a:chExt cx="2162452" cy="53513"/>
          </a:xfrm>
        </p:grpSpPr>
        <p:sp>
          <p:nvSpPr>
            <p:cNvPr id="40" name="Freeform 40"/>
            <p:cNvSpPr/>
            <p:nvPr/>
          </p:nvSpPr>
          <p:spPr>
            <a:xfrm>
              <a:off x="0" y="0"/>
              <a:ext cx="2162452" cy="53513"/>
            </a:xfrm>
            <a:custGeom>
              <a:avLst/>
              <a:gdLst/>
              <a:ahLst/>
              <a:cxnLst/>
              <a:rect l="l" t="t" r="r" b="b"/>
              <a:pathLst>
                <a:path w="2162452" h="53513">
                  <a:moveTo>
                    <a:pt x="0" y="0"/>
                  </a:moveTo>
                  <a:lnTo>
                    <a:pt x="2162452" y="0"/>
                  </a:lnTo>
                  <a:lnTo>
                    <a:pt x="2162452" y="53513"/>
                  </a:lnTo>
                  <a:lnTo>
                    <a:pt x="0" y="53513"/>
                  </a:lnTo>
                  <a:close/>
                </a:path>
              </a:pathLst>
            </a:custGeom>
            <a:solidFill>
              <a:srgbClr val="FFFFFF">
                <a:alpha val="23922"/>
              </a:srgbClr>
            </a:solidFill>
          </p:spPr>
        </p:sp>
        <p:sp>
          <p:nvSpPr>
            <p:cNvPr id="41" name="TextBox 41"/>
            <p:cNvSpPr txBox="1"/>
            <p:nvPr/>
          </p:nvSpPr>
          <p:spPr>
            <a:xfrm>
              <a:off x="0" y="-38100"/>
              <a:ext cx="2162452" cy="91613"/>
            </a:xfrm>
            <a:prstGeom prst="rect">
              <a:avLst/>
            </a:prstGeom>
          </p:spPr>
          <p:txBody>
            <a:bodyPr lIns="50800" tIns="50800" rIns="50800" bIns="50800" rtlCol="0" anchor="ctr"/>
            <a:lstStyle/>
            <a:p>
              <a:pPr algn="ctr">
                <a:lnSpc>
                  <a:spcPts val="2659"/>
                </a:lnSpc>
                <a:spcBef>
                  <a:spcPct val="0"/>
                </a:spcBef>
              </a:pPr>
              <a:endParaRPr/>
            </a:p>
          </p:txBody>
        </p:sp>
      </p:grpSp>
      <p:grpSp>
        <p:nvGrpSpPr>
          <p:cNvPr id="42" name="Group 42"/>
          <p:cNvGrpSpPr/>
          <p:nvPr/>
        </p:nvGrpSpPr>
        <p:grpSpPr>
          <a:xfrm rot="-5400000">
            <a:off x="5103475" y="6828179"/>
            <a:ext cx="8210561" cy="203183"/>
            <a:chOff x="0" y="0"/>
            <a:chExt cx="2162452" cy="53513"/>
          </a:xfrm>
        </p:grpSpPr>
        <p:sp>
          <p:nvSpPr>
            <p:cNvPr id="43" name="Freeform 43"/>
            <p:cNvSpPr/>
            <p:nvPr/>
          </p:nvSpPr>
          <p:spPr>
            <a:xfrm>
              <a:off x="0" y="0"/>
              <a:ext cx="2162452" cy="53513"/>
            </a:xfrm>
            <a:custGeom>
              <a:avLst/>
              <a:gdLst/>
              <a:ahLst/>
              <a:cxnLst/>
              <a:rect l="l" t="t" r="r" b="b"/>
              <a:pathLst>
                <a:path w="2162452" h="53513">
                  <a:moveTo>
                    <a:pt x="0" y="0"/>
                  </a:moveTo>
                  <a:lnTo>
                    <a:pt x="2162452" y="0"/>
                  </a:lnTo>
                  <a:lnTo>
                    <a:pt x="2162452" y="53513"/>
                  </a:lnTo>
                  <a:lnTo>
                    <a:pt x="0" y="53513"/>
                  </a:lnTo>
                  <a:close/>
                </a:path>
              </a:pathLst>
            </a:custGeom>
            <a:solidFill>
              <a:srgbClr val="FFFFFF">
                <a:alpha val="23922"/>
              </a:srgbClr>
            </a:solidFill>
          </p:spPr>
        </p:sp>
        <p:sp>
          <p:nvSpPr>
            <p:cNvPr id="44" name="TextBox 44"/>
            <p:cNvSpPr txBox="1"/>
            <p:nvPr/>
          </p:nvSpPr>
          <p:spPr>
            <a:xfrm>
              <a:off x="0" y="-38100"/>
              <a:ext cx="2162452" cy="91613"/>
            </a:xfrm>
            <a:prstGeom prst="rect">
              <a:avLst/>
            </a:prstGeom>
          </p:spPr>
          <p:txBody>
            <a:bodyPr lIns="50800" tIns="50800" rIns="50800" bIns="50800" rtlCol="0" anchor="ctr"/>
            <a:lstStyle/>
            <a:p>
              <a:pPr algn="ctr">
                <a:lnSpc>
                  <a:spcPts val="2659"/>
                </a:lnSpc>
                <a:spcBef>
                  <a:spcPct val="0"/>
                </a:spcBef>
              </a:pPr>
              <a:endParaRPr/>
            </a:p>
          </p:txBody>
        </p:sp>
      </p:grpSp>
      <p:sp>
        <p:nvSpPr>
          <p:cNvPr id="45" name="AutoShape 45"/>
          <p:cNvSpPr/>
          <p:nvPr/>
        </p:nvSpPr>
        <p:spPr>
          <a:xfrm flipV="1">
            <a:off x="17373600" y="3415744"/>
            <a:ext cx="0" cy="4656694"/>
          </a:xfrm>
          <a:prstGeom prst="line">
            <a:avLst/>
          </a:prstGeom>
          <a:ln w="38100" cap="flat">
            <a:solidFill>
              <a:srgbClr val="004068"/>
            </a:solidFill>
            <a:prstDash val="solid"/>
            <a:headEnd type="none" w="sm" len="sm"/>
            <a:tailEnd type="none" w="sm" len="sm"/>
          </a:ln>
        </p:spPr>
      </p:sp>
      <p:sp>
        <p:nvSpPr>
          <p:cNvPr id="46" name="AutoShape 46"/>
          <p:cNvSpPr/>
          <p:nvPr/>
        </p:nvSpPr>
        <p:spPr>
          <a:xfrm flipV="1">
            <a:off x="15465776" y="3415744"/>
            <a:ext cx="0" cy="4568111"/>
          </a:xfrm>
          <a:prstGeom prst="line">
            <a:avLst/>
          </a:prstGeom>
          <a:ln w="38100" cap="flat">
            <a:solidFill>
              <a:srgbClr val="004068"/>
            </a:solidFill>
            <a:prstDash val="solid"/>
            <a:headEnd type="none" w="sm" len="sm"/>
            <a:tailEnd type="none" w="sm" len="sm"/>
          </a:ln>
        </p:spPr>
      </p:sp>
      <p:sp>
        <p:nvSpPr>
          <p:cNvPr id="47" name="AutoShape 47"/>
          <p:cNvSpPr/>
          <p:nvPr/>
        </p:nvSpPr>
        <p:spPr>
          <a:xfrm flipH="1" flipV="1">
            <a:off x="13333301" y="3415744"/>
            <a:ext cx="0" cy="4673457"/>
          </a:xfrm>
          <a:prstGeom prst="line">
            <a:avLst/>
          </a:prstGeom>
          <a:ln w="38100" cap="flat">
            <a:solidFill>
              <a:srgbClr val="004068"/>
            </a:solidFill>
            <a:prstDash val="solid"/>
            <a:headEnd type="none" w="sm" len="sm"/>
            <a:tailEnd type="none" w="sm" len="sm"/>
          </a:ln>
        </p:spPr>
      </p:sp>
      <p:sp>
        <p:nvSpPr>
          <p:cNvPr id="48" name="AutoShape 48"/>
          <p:cNvSpPr/>
          <p:nvPr/>
        </p:nvSpPr>
        <p:spPr>
          <a:xfrm flipV="1">
            <a:off x="11200825" y="3415744"/>
            <a:ext cx="0" cy="4673457"/>
          </a:xfrm>
          <a:prstGeom prst="line">
            <a:avLst/>
          </a:prstGeom>
          <a:ln w="38100" cap="flat">
            <a:solidFill>
              <a:srgbClr val="004068"/>
            </a:solidFill>
            <a:prstDash val="solid"/>
            <a:headEnd type="none" w="sm" len="sm"/>
            <a:tailEnd type="none" w="sm" len="sm"/>
          </a:ln>
        </p:spPr>
      </p:sp>
      <p:grpSp>
        <p:nvGrpSpPr>
          <p:cNvPr id="49" name="Group 49"/>
          <p:cNvGrpSpPr/>
          <p:nvPr/>
        </p:nvGrpSpPr>
        <p:grpSpPr>
          <a:xfrm>
            <a:off x="10870882" y="4174808"/>
            <a:ext cx="379095" cy="125730"/>
            <a:chOff x="0" y="0"/>
            <a:chExt cx="505460" cy="167640"/>
          </a:xfrm>
        </p:grpSpPr>
        <p:sp>
          <p:nvSpPr>
            <p:cNvPr id="50" name="Freeform 50"/>
            <p:cNvSpPr/>
            <p:nvPr/>
          </p:nvSpPr>
          <p:spPr>
            <a:xfrm>
              <a:off x="50730" y="45429"/>
              <a:ext cx="402823" cy="70795"/>
            </a:xfrm>
            <a:custGeom>
              <a:avLst/>
              <a:gdLst/>
              <a:ahLst/>
              <a:cxnLst/>
              <a:rect l="l" t="t" r="r" b="b"/>
              <a:pathLst>
                <a:path w="402823" h="70795">
                  <a:moveTo>
                    <a:pt x="15310" y="20611"/>
                  </a:moveTo>
                  <a:cubicBezTo>
                    <a:pt x="148660" y="-979"/>
                    <a:pt x="336620" y="-4789"/>
                    <a:pt x="377260" y="5371"/>
                  </a:cubicBezTo>
                  <a:cubicBezTo>
                    <a:pt x="389960" y="7911"/>
                    <a:pt x="395040" y="10451"/>
                    <a:pt x="398850" y="16801"/>
                  </a:cubicBezTo>
                  <a:cubicBezTo>
                    <a:pt x="402660" y="23151"/>
                    <a:pt x="402660" y="40931"/>
                    <a:pt x="397580" y="47281"/>
                  </a:cubicBezTo>
                  <a:cubicBezTo>
                    <a:pt x="392500" y="53631"/>
                    <a:pt x="374720" y="56171"/>
                    <a:pt x="367100" y="53631"/>
                  </a:cubicBezTo>
                  <a:cubicBezTo>
                    <a:pt x="360750" y="51091"/>
                    <a:pt x="354400" y="42201"/>
                    <a:pt x="353130" y="34581"/>
                  </a:cubicBezTo>
                  <a:cubicBezTo>
                    <a:pt x="351860" y="28231"/>
                    <a:pt x="354400" y="16801"/>
                    <a:pt x="360750" y="11721"/>
                  </a:cubicBezTo>
                  <a:cubicBezTo>
                    <a:pt x="367100" y="6641"/>
                    <a:pt x="383610" y="4101"/>
                    <a:pt x="391230" y="9181"/>
                  </a:cubicBezTo>
                  <a:cubicBezTo>
                    <a:pt x="397580" y="12991"/>
                    <a:pt x="403930" y="29501"/>
                    <a:pt x="402660" y="37121"/>
                  </a:cubicBezTo>
                  <a:cubicBezTo>
                    <a:pt x="401390" y="44741"/>
                    <a:pt x="396310" y="49821"/>
                    <a:pt x="386150" y="54901"/>
                  </a:cubicBezTo>
                  <a:cubicBezTo>
                    <a:pt x="349320" y="70141"/>
                    <a:pt x="152470" y="51091"/>
                    <a:pt x="88970" y="57441"/>
                  </a:cubicBezTo>
                  <a:cubicBezTo>
                    <a:pt x="57220" y="59981"/>
                    <a:pt x="36900" y="73951"/>
                    <a:pt x="20390" y="70141"/>
                  </a:cubicBezTo>
                  <a:cubicBezTo>
                    <a:pt x="10230" y="67601"/>
                    <a:pt x="1340" y="58711"/>
                    <a:pt x="70" y="51091"/>
                  </a:cubicBezTo>
                  <a:cubicBezTo>
                    <a:pt x="-1200" y="42201"/>
                    <a:pt x="15310" y="20611"/>
                    <a:pt x="15310" y="20611"/>
                  </a:cubicBezTo>
                </a:path>
              </a:pathLst>
            </a:custGeom>
            <a:solidFill>
              <a:srgbClr val="0571D3"/>
            </a:solidFill>
            <a:ln cap="sq">
              <a:noFill/>
              <a:prstDash val="solid"/>
              <a:miter/>
            </a:ln>
          </p:spPr>
        </p:sp>
      </p:grpSp>
      <p:grpSp>
        <p:nvGrpSpPr>
          <p:cNvPr id="51" name="Group 51"/>
          <p:cNvGrpSpPr/>
          <p:nvPr/>
        </p:nvGrpSpPr>
        <p:grpSpPr>
          <a:xfrm>
            <a:off x="10850880" y="5390197"/>
            <a:ext cx="408622" cy="114300"/>
            <a:chOff x="0" y="0"/>
            <a:chExt cx="544830" cy="152400"/>
          </a:xfrm>
        </p:grpSpPr>
        <p:sp>
          <p:nvSpPr>
            <p:cNvPr id="52" name="Freeform 52"/>
            <p:cNvSpPr/>
            <p:nvPr/>
          </p:nvSpPr>
          <p:spPr>
            <a:xfrm>
              <a:off x="50693" y="50800"/>
              <a:ext cx="443337" cy="67945"/>
            </a:xfrm>
            <a:custGeom>
              <a:avLst/>
              <a:gdLst/>
              <a:ahLst/>
              <a:cxnLst/>
              <a:rect l="l" t="t" r="r" b="b"/>
              <a:pathLst>
                <a:path w="443337" h="67945">
                  <a:moveTo>
                    <a:pt x="25507" y="0"/>
                  </a:moveTo>
                  <a:cubicBezTo>
                    <a:pt x="433177" y="6350"/>
                    <a:pt x="443337" y="19050"/>
                    <a:pt x="443337" y="26670"/>
                  </a:cubicBezTo>
                  <a:cubicBezTo>
                    <a:pt x="442067" y="35560"/>
                    <a:pt x="423017" y="50800"/>
                    <a:pt x="414127" y="50800"/>
                  </a:cubicBezTo>
                  <a:cubicBezTo>
                    <a:pt x="406507" y="50800"/>
                    <a:pt x="393807" y="36830"/>
                    <a:pt x="392537" y="29210"/>
                  </a:cubicBezTo>
                  <a:cubicBezTo>
                    <a:pt x="391267" y="22860"/>
                    <a:pt x="395077" y="11430"/>
                    <a:pt x="400157" y="7620"/>
                  </a:cubicBezTo>
                  <a:cubicBezTo>
                    <a:pt x="405237" y="2540"/>
                    <a:pt x="416667" y="-1270"/>
                    <a:pt x="423017" y="1270"/>
                  </a:cubicBezTo>
                  <a:cubicBezTo>
                    <a:pt x="430637" y="2540"/>
                    <a:pt x="443337" y="16510"/>
                    <a:pt x="443337" y="24130"/>
                  </a:cubicBezTo>
                  <a:cubicBezTo>
                    <a:pt x="442067" y="33020"/>
                    <a:pt x="433177" y="44450"/>
                    <a:pt x="417937" y="50800"/>
                  </a:cubicBezTo>
                  <a:cubicBezTo>
                    <a:pt x="365867" y="73660"/>
                    <a:pt x="76307" y="73660"/>
                    <a:pt x="25507" y="50800"/>
                  </a:cubicBezTo>
                  <a:cubicBezTo>
                    <a:pt x="8997" y="43180"/>
                    <a:pt x="-1163" y="30480"/>
                    <a:pt x="107" y="22860"/>
                  </a:cubicBezTo>
                  <a:cubicBezTo>
                    <a:pt x="107" y="13970"/>
                    <a:pt x="25507" y="0"/>
                    <a:pt x="25507" y="0"/>
                  </a:cubicBezTo>
                </a:path>
              </a:pathLst>
            </a:custGeom>
            <a:solidFill>
              <a:srgbClr val="0571D3"/>
            </a:solidFill>
            <a:ln cap="sq">
              <a:noFill/>
              <a:prstDash val="solid"/>
              <a:miter/>
            </a:ln>
          </p:spPr>
        </p:sp>
      </p:grpSp>
      <p:grpSp>
        <p:nvGrpSpPr>
          <p:cNvPr id="53" name="Group 53"/>
          <p:cNvGrpSpPr/>
          <p:nvPr/>
        </p:nvGrpSpPr>
        <p:grpSpPr>
          <a:xfrm>
            <a:off x="10860405" y="6595110"/>
            <a:ext cx="369570" cy="114300"/>
            <a:chOff x="0" y="0"/>
            <a:chExt cx="492760" cy="152400"/>
          </a:xfrm>
        </p:grpSpPr>
        <p:sp>
          <p:nvSpPr>
            <p:cNvPr id="54" name="Freeform 54"/>
            <p:cNvSpPr/>
            <p:nvPr/>
          </p:nvSpPr>
          <p:spPr>
            <a:xfrm>
              <a:off x="50800" y="50551"/>
              <a:ext cx="391160" cy="66769"/>
            </a:xfrm>
            <a:custGeom>
              <a:avLst/>
              <a:gdLst/>
              <a:ahLst/>
              <a:cxnLst/>
              <a:rect l="l" t="t" r="r" b="b"/>
              <a:pathLst>
                <a:path w="391160" h="66769">
                  <a:moveTo>
                    <a:pt x="25400" y="249"/>
                  </a:moveTo>
                  <a:cubicBezTo>
                    <a:pt x="381000" y="6599"/>
                    <a:pt x="391160" y="18029"/>
                    <a:pt x="391160" y="26919"/>
                  </a:cubicBezTo>
                  <a:cubicBezTo>
                    <a:pt x="391160" y="35809"/>
                    <a:pt x="372110" y="51049"/>
                    <a:pt x="363220" y="51049"/>
                  </a:cubicBezTo>
                  <a:cubicBezTo>
                    <a:pt x="355600" y="51049"/>
                    <a:pt x="342900" y="37079"/>
                    <a:pt x="340360" y="29459"/>
                  </a:cubicBezTo>
                  <a:cubicBezTo>
                    <a:pt x="339090" y="23109"/>
                    <a:pt x="342900" y="11679"/>
                    <a:pt x="347980" y="6599"/>
                  </a:cubicBezTo>
                  <a:cubicBezTo>
                    <a:pt x="353060" y="2789"/>
                    <a:pt x="364490" y="-1021"/>
                    <a:pt x="370840" y="249"/>
                  </a:cubicBezTo>
                  <a:cubicBezTo>
                    <a:pt x="378460" y="2789"/>
                    <a:pt x="391160" y="16759"/>
                    <a:pt x="391160" y="24379"/>
                  </a:cubicBezTo>
                  <a:cubicBezTo>
                    <a:pt x="391160" y="33269"/>
                    <a:pt x="381000" y="44699"/>
                    <a:pt x="365760" y="51049"/>
                  </a:cubicBezTo>
                  <a:cubicBezTo>
                    <a:pt x="318770" y="71369"/>
                    <a:pt x="72390" y="72639"/>
                    <a:pt x="25400" y="51049"/>
                  </a:cubicBezTo>
                  <a:cubicBezTo>
                    <a:pt x="8890" y="43429"/>
                    <a:pt x="0" y="30729"/>
                    <a:pt x="0" y="23109"/>
                  </a:cubicBezTo>
                  <a:cubicBezTo>
                    <a:pt x="0" y="14219"/>
                    <a:pt x="25400" y="249"/>
                    <a:pt x="25400" y="249"/>
                  </a:cubicBezTo>
                </a:path>
              </a:pathLst>
            </a:custGeom>
            <a:solidFill>
              <a:srgbClr val="0571D3"/>
            </a:solidFill>
            <a:ln cap="sq">
              <a:noFill/>
              <a:prstDash val="solid"/>
              <a:miter/>
            </a:ln>
          </p:spPr>
        </p:sp>
      </p:grpSp>
      <p:grpSp>
        <p:nvGrpSpPr>
          <p:cNvPr id="55" name="Group 55"/>
          <p:cNvGrpSpPr/>
          <p:nvPr/>
        </p:nvGrpSpPr>
        <p:grpSpPr>
          <a:xfrm>
            <a:off x="10860405" y="7946707"/>
            <a:ext cx="388620" cy="125730"/>
            <a:chOff x="0" y="0"/>
            <a:chExt cx="518160" cy="167640"/>
          </a:xfrm>
        </p:grpSpPr>
        <p:sp>
          <p:nvSpPr>
            <p:cNvPr id="56" name="Freeform 56"/>
            <p:cNvSpPr/>
            <p:nvPr/>
          </p:nvSpPr>
          <p:spPr>
            <a:xfrm>
              <a:off x="50663" y="50800"/>
              <a:ext cx="417262" cy="65077"/>
            </a:xfrm>
            <a:custGeom>
              <a:avLst/>
              <a:gdLst/>
              <a:ahLst/>
              <a:cxnLst/>
              <a:rect l="l" t="t" r="r" b="b"/>
              <a:pathLst>
                <a:path w="417262" h="65077">
                  <a:moveTo>
                    <a:pt x="25537" y="0"/>
                  </a:moveTo>
                  <a:cubicBezTo>
                    <a:pt x="364627" y="3810"/>
                    <a:pt x="396377" y="7620"/>
                    <a:pt x="407807" y="20320"/>
                  </a:cubicBezTo>
                  <a:cubicBezTo>
                    <a:pt x="415427" y="27940"/>
                    <a:pt x="417967" y="43180"/>
                    <a:pt x="415427" y="49530"/>
                  </a:cubicBezTo>
                  <a:cubicBezTo>
                    <a:pt x="411617" y="57150"/>
                    <a:pt x="396377" y="64770"/>
                    <a:pt x="387487" y="64770"/>
                  </a:cubicBezTo>
                  <a:cubicBezTo>
                    <a:pt x="381137" y="63500"/>
                    <a:pt x="372247" y="55880"/>
                    <a:pt x="368437" y="49530"/>
                  </a:cubicBezTo>
                  <a:cubicBezTo>
                    <a:pt x="365897" y="43180"/>
                    <a:pt x="365897" y="31750"/>
                    <a:pt x="369707" y="26670"/>
                  </a:cubicBezTo>
                  <a:cubicBezTo>
                    <a:pt x="373517" y="20320"/>
                    <a:pt x="383677" y="13970"/>
                    <a:pt x="390027" y="13970"/>
                  </a:cubicBezTo>
                  <a:cubicBezTo>
                    <a:pt x="397647" y="13970"/>
                    <a:pt x="407807" y="17780"/>
                    <a:pt x="411617" y="24130"/>
                  </a:cubicBezTo>
                  <a:cubicBezTo>
                    <a:pt x="416697" y="29210"/>
                    <a:pt x="419237" y="40640"/>
                    <a:pt x="415427" y="46990"/>
                  </a:cubicBezTo>
                  <a:cubicBezTo>
                    <a:pt x="412887" y="54610"/>
                    <a:pt x="401457" y="62230"/>
                    <a:pt x="390027" y="64770"/>
                  </a:cubicBezTo>
                  <a:cubicBezTo>
                    <a:pt x="374787" y="67310"/>
                    <a:pt x="358277" y="53340"/>
                    <a:pt x="329067" y="50800"/>
                  </a:cubicBezTo>
                  <a:cubicBezTo>
                    <a:pt x="265567" y="43180"/>
                    <a:pt x="59827" y="71120"/>
                    <a:pt x="19187" y="49530"/>
                  </a:cubicBezTo>
                  <a:cubicBezTo>
                    <a:pt x="6487" y="43180"/>
                    <a:pt x="-1133" y="30480"/>
                    <a:pt x="137" y="21590"/>
                  </a:cubicBezTo>
                  <a:cubicBezTo>
                    <a:pt x="1407" y="13970"/>
                    <a:pt x="25537" y="0"/>
                    <a:pt x="25537" y="0"/>
                  </a:cubicBezTo>
                </a:path>
              </a:pathLst>
            </a:custGeom>
            <a:solidFill>
              <a:srgbClr val="0571D3"/>
            </a:solidFill>
            <a:ln cap="sq">
              <a:noFill/>
              <a:prstDash val="solid"/>
              <a:miter/>
            </a:ln>
          </p:spPr>
        </p:sp>
      </p:grpSp>
      <p:grpSp>
        <p:nvGrpSpPr>
          <p:cNvPr id="57" name="Group 57"/>
          <p:cNvGrpSpPr/>
          <p:nvPr/>
        </p:nvGrpSpPr>
        <p:grpSpPr>
          <a:xfrm>
            <a:off x="12986385" y="7926705"/>
            <a:ext cx="379095" cy="114300"/>
            <a:chOff x="0" y="0"/>
            <a:chExt cx="505460" cy="152400"/>
          </a:xfrm>
        </p:grpSpPr>
        <p:sp>
          <p:nvSpPr>
            <p:cNvPr id="58" name="Freeform 58"/>
            <p:cNvSpPr/>
            <p:nvPr/>
          </p:nvSpPr>
          <p:spPr>
            <a:xfrm>
              <a:off x="50800" y="50800"/>
              <a:ext cx="402667" cy="66993"/>
            </a:xfrm>
            <a:custGeom>
              <a:avLst/>
              <a:gdLst/>
              <a:ahLst/>
              <a:cxnLst/>
              <a:rect l="l" t="t" r="r" b="b"/>
              <a:pathLst>
                <a:path w="402667" h="66993">
                  <a:moveTo>
                    <a:pt x="25400" y="0"/>
                  </a:moveTo>
                  <a:cubicBezTo>
                    <a:pt x="393700" y="7620"/>
                    <a:pt x="403860" y="19050"/>
                    <a:pt x="402590" y="26670"/>
                  </a:cubicBezTo>
                  <a:cubicBezTo>
                    <a:pt x="402590" y="35560"/>
                    <a:pt x="383540" y="50800"/>
                    <a:pt x="374650" y="50800"/>
                  </a:cubicBezTo>
                  <a:cubicBezTo>
                    <a:pt x="367030" y="50800"/>
                    <a:pt x="354330" y="38100"/>
                    <a:pt x="353060" y="30480"/>
                  </a:cubicBezTo>
                  <a:cubicBezTo>
                    <a:pt x="350520" y="22860"/>
                    <a:pt x="355600" y="12700"/>
                    <a:pt x="360680" y="7620"/>
                  </a:cubicBezTo>
                  <a:cubicBezTo>
                    <a:pt x="365760" y="2540"/>
                    <a:pt x="375920" y="-1270"/>
                    <a:pt x="383540" y="1270"/>
                  </a:cubicBezTo>
                  <a:cubicBezTo>
                    <a:pt x="391160" y="3810"/>
                    <a:pt x="402590" y="16510"/>
                    <a:pt x="402590" y="24130"/>
                  </a:cubicBezTo>
                  <a:cubicBezTo>
                    <a:pt x="402590" y="33020"/>
                    <a:pt x="393700" y="44450"/>
                    <a:pt x="377190" y="50800"/>
                  </a:cubicBezTo>
                  <a:cubicBezTo>
                    <a:pt x="328930" y="72390"/>
                    <a:pt x="73660" y="72390"/>
                    <a:pt x="25400" y="50800"/>
                  </a:cubicBezTo>
                  <a:cubicBezTo>
                    <a:pt x="10160" y="44450"/>
                    <a:pt x="0" y="31750"/>
                    <a:pt x="0" y="22860"/>
                  </a:cubicBezTo>
                  <a:cubicBezTo>
                    <a:pt x="1270" y="13970"/>
                    <a:pt x="25400" y="0"/>
                    <a:pt x="25400" y="0"/>
                  </a:cubicBezTo>
                </a:path>
              </a:pathLst>
            </a:custGeom>
            <a:solidFill>
              <a:srgbClr val="0571D3"/>
            </a:solidFill>
            <a:ln cap="sq">
              <a:noFill/>
              <a:prstDash val="solid"/>
              <a:miter/>
            </a:ln>
          </p:spPr>
        </p:sp>
      </p:grpSp>
      <p:grpSp>
        <p:nvGrpSpPr>
          <p:cNvPr id="59" name="Group 59"/>
          <p:cNvGrpSpPr/>
          <p:nvPr/>
        </p:nvGrpSpPr>
        <p:grpSpPr>
          <a:xfrm>
            <a:off x="13038773" y="6576060"/>
            <a:ext cx="336232" cy="123825"/>
            <a:chOff x="0" y="0"/>
            <a:chExt cx="448310" cy="165100"/>
          </a:xfrm>
        </p:grpSpPr>
        <p:sp>
          <p:nvSpPr>
            <p:cNvPr id="60" name="Freeform 60"/>
            <p:cNvSpPr/>
            <p:nvPr/>
          </p:nvSpPr>
          <p:spPr>
            <a:xfrm>
              <a:off x="47752" y="50800"/>
              <a:ext cx="348648" cy="71740"/>
            </a:xfrm>
            <a:custGeom>
              <a:avLst/>
              <a:gdLst/>
              <a:ahLst/>
              <a:cxnLst/>
              <a:rect l="l" t="t" r="r" b="b"/>
              <a:pathLst>
                <a:path w="348648" h="71740">
                  <a:moveTo>
                    <a:pt x="29718" y="0"/>
                  </a:moveTo>
                  <a:cubicBezTo>
                    <a:pt x="343408" y="20320"/>
                    <a:pt x="349758" y="31750"/>
                    <a:pt x="348488" y="39370"/>
                  </a:cubicBezTo>
                  <a:cubicBezTo>
                    <a:pt x="348488" y="48260"/>
                    <a:pt x="329438" y="63500"/>
                    <a:pt x="320548" y="63500"/>
                  </a:cubicBezTo>
                  <a:cubicBezTo>
                    <a:pt x="312928" y="62230"/>
                    <a:pt x="297688" y="41910"/>
                    <a:pt x="298958" y="34290"/>
                  </a:cubicBezTo>
                  <a:cubicBezTo>
                    <a:pt x="300228" y="25400"/>
                    <a:pt x="320548" y="11430"/>
                    <a:pt x="329438" y="12700"/>
                  </a:cubicBezTo>
                  <a:cubicBezTo>
                    <a:pt x="337058" y="13970"/>
                    <a:pt x="348488" y="27940"/>
                    <a:pt x="348488" y="36830"/>
                  </a:cubicBezTo>
                  <a:cubicBezTo>
                    <a:pt x="349758" y="44450"/>
                    <a:pt x="343408" y="55880"/>
                    <a:pt x="331978" y="62230"/>
                  </a:cubicBezTo>
                  <a:cubicBezTo>
                    <a:pt x="298958" y="80010"/>
                    <a:pt x="147828" y="68580"/>
                    <a:pt x="88138" y="62230"/>
                  </a:cubicBezTo>
                  <a:cubicBezTo>
                    <a:pt x="53848" y="58420"/>
                    <a:pt x="18288" y="57150"/>
                    <a:pt x="6858" y="44450"/>
                  </a:cubicBezTo>
                  <a:cubicBezTo>
                    <a:pt x="-762" y="35560"/>
                    <a:pt x="-2032" y="17780"/>
                    <a:pt x="3048" y="10160"/>
                  </a:cubicBezTo>
                  <a:cubicBezTo>
                    <a:pt x="6858" y="3810"/>
                    <a:pt x="29718" y="0"/>
                    <a:pt x="29718" y="0"/>
                  </a:cubicBezTo>
                </a:path>
              </a:pathLst>
            </a:custGeom>
            <a:solidFill>
              <a:srgbClr val="0571D3"/>
            </a:solidFill>
            <a:ln cap="sq">
              <a:noFill/>
              <a:prstDash val="solid"/>
              <a:miter/>
            </a:ln>
          </p:spPr>
        </p:sp>
      </p:grpSp>
      <p:grpSp>
        <p:nvGrpSpPr>
          <p:cNvPr id="61" name="Group 61"/>
          <p:cNvGrpSpPr/>
          <p:nvPr/>
        </p:nvGrpSpPr>
        <p:grpSpPr>
          <a:xfrm>
            <a:off x="13006388" y="5399722"/>
            <a:ext cx="389572" cy="114300"/>
            <a:chOff x="0" y="0"/>
            <a:chExt cx="519430" cy="152400"/>
          </a:xfrm>
        </p:grpSpPr>
        <p:sp>
          <p:nvSpPr>
            <p:cNvPr id="62" name="Freeform 62"/>
            <p:cNvSpPr/>
            <p:nvPr/>
          </p:nvSpPr>
          <p:spPr>
            <a:xfrm>
              <a:off x="50693" y="50800"/>
              <a:ext cx="416667" cy="67472"/>
            </a:xfrm>
            <a:custGeom>
              <a:avLst/>
              <a:gdLst/>
              <a:ahLst/>
              <a:cxnLst/>
              <a:rect l="l" t="t" r="r" b="b"/>
              <a:pathLst>
                <a:path w="416667" h="67472">
                  <a:moveTo>
                    <a:pt x="24237" y="0"/>
                  </a:moveTo>
                  <a:cubicBezTo>
                    <a:pt x="406507" y="7620"/>
                    <a:pt x="416667" y="19050"/>
                    <a:pt x="416667" y="26670"/>
                  </a:cubicBezTo>
                  <a:cubicBezTo>
                    <a:pt x="416667" y="35560"/>
                    <a:pt x="397617" y="50800"/>
                    <a:pt x="388727" y="50800"/>
                  </a:cubicBezTo>
                  <a:cubicBezTo>
                    <a:pt x="381107" y="50800"/>
                    <a:pt x="368407" y="38100"/>
                    <a:pt x="365867" y="29210"/>
                  </a:cubicBezTo>
                  <a:cubicBezTo>
                    <a:pt x="364597" y="22860"/>
                    <a:pt x="368407" y="12700"/>
                    <a:pt x="373487" y="7620"/>
                  </a:cubicBezTo>
                  <a:cubicBezTo>
                    <a:pt x="378567" y="2540"/>
                    <a:pt x="389997" y="-1270"/>
                    <a:pt x="396347" y="1270"/>
                  </a:cubicBezTo>
                  <a:cubicBezTo>
                    <a:pt x="403967" y="3810"/>
                    <a:pt x="416667" y="16510"/>
                    <a:pt x="416667" y="24130"/>
                  </a:cubicBezTo>
                  <a:cubicBezTo>
                    <a:pt x="416667" y="33020"/>
                    <a:pt x="406507" y="44450"/>
                    <a:pt x="391267" y="50800"/>
                  </a:cubicBezTo>
                  <a:cubicBezTo>
                    <a:pt x="341737" y="72390"/>
                    <a:pt x="73767" y="73660"/>
                    <a:pt x="24237" y="50800"/>
                  </a:cubicBezTo>
                  <a:cubicBezTo>
                    <a:pt x="8997" y="44450"/>
                    <a:pt x="-1163" y="31750"/>
                    <a:pt x="107" y="22860"/>
                  </a:cubicBezTo>
                  <a:cubicBezTo>
                    <a:pt x="107" y="13970"/>
                    <a:pt x="24237" y="0"/>
                    <a:pt x="24237" y="0"/>
                  </a:cubicBezTo>
                </a:path>
              </a:pathLst>
            </a:custGeom>
            <a:solidFill>
              <a:srgbClr val="0571D3"/>
            </a:solidFill>
            <a:ln cap="sq">
              <a:noFill/>
              <a:prstDash val="solid"/>
              <a:miter/>
            </a:ln>
          </p:spPr>
        </p:sp>
      </p:grpSp>
      <p:grpSp>
        <p:nvGrpSpPr>
          <p:cNvPr id="63" name="Group 63"/>
          <p:cNvGrpSpPr/>
          <p:nvPr/>
        </p:nvGrpSpPr>
        <p:grpSpPr>
          <a:xfrm>
            <a:off x="12995910" y="4174808"/>
            <a:ext cx="389572" cy="114300"/>
            <a:chOff x="0" y="0"/>
            <a:chExt cx="519430" cy="152400"/>
          </a:xfrm>
        </p:grpSpPr>
        <p:sp>
          <p:nvSpPr>
            <p:cNvPr id="64" name="Freeform 64"/>
            <p:cNvSpPr/>
            <p:nvPr/>
          </p:nvSpPr>
          <p:spPr>
            <a:xfrm>
              <a:off x="50800" y="50551"/>
              <a:ext cx="417830" cy="67242"/>
            </a:xfrm>
            <a:custGeom>
              <a:avLst/>
              <a:gdLst/>
              <a:ahLst/>
              <a:cxnLst/>
              <a:rect l="l" t="t" r="r" b="b"/>
              <a:pathLst>
                <a:path w="417830" h="67242">
                  <a:moveTo>
                    <a:pt x="25400" y="249"/>
                  </a:moveTo>
                  <a:cubicBezTo>
                    <a:pt x="407670" y="6599"/>
                    <a:pt x="417830" y="18029"/>
                    <a:pt x="417830" y="26919"/>
                  </a:cubicBezTo>
                  <a:cubicBezTo>
                    <a:pt x="416560" y="35809"/>
                    <a:pt x="398780" y="51049"/>
                    <a:pt x="389890" y="51049"/>
                  </a:cubicBezTo>
                  <a:cubicBezTo>
                    <a:pt x="381000" y="51049"/>
                    <a:pt x="369570" y="37079"/>
                    <a:pt x="367030" y="29459"/>
                  </a:cubicBezTo>
                  <a:cubicBezTo>
                    <a:pt x="365760" y="23109"/>
                    <a:pt x="369570" y="11679"/>
                    <a:pt x="374650" y="6599"/>
                  </a:cubicBezTo>
                  <a:cubicBezTo>
                    <a:pt x="379730" y="2789"/>
                    <a:pt x="391160" y="-1021"/>
                    <a:pt x="397510" y="249"/>
                  </a:cubicBezTo>
                  <a:cubicBezTo>
                    <a:pt x="405130" y="2789"/>
                    <a:pt x="417830" y="16759"/>
                    <a:pt x="417830" y="24379"/>
                  </a:cubicBezTo>
                  <a:cubicBezTo>
                    <a:pt x="417830" y="33269"/>
                    <a:pt x="407670" y="44699"/>
                    <a:pt x="392430" y="51049"/>
                  </a:cubicBezTo>
                  <a:cubicBezTo>
                    <a:pt x="342900" y="72639"/>
                    <a:pt x="74930" y="72639"/>
                    <a:pt x="25400" y="51049"/>
                  </a:cubicBezTo>
                  <a:cubicBezTo>
                    <a:pt x="10160" y="43429"/>
                    <a:pt x="0" y="30729"/>
                    <a:pt x="0" y="21839"/>
                  </a:cubicBezTo>
                  <a:cubicBezTo>
                    <a:pt x="1270" y="14219"/>
                    <a:pt x="25400" y="249"/>
                    <a:pt x="25400" y="249"/>
                  </a:cubicBezTo>
                </a:path>
              </a:pathLst>
            </a:custGeom>
            <a:solidFill>
              <a:srgbClr val="0571D3"/>
            </a:solidFill>
            <a:ln cap="sq">
              <a:noFill/>
              <a:prstDash val="solid"/>
              <a:miter/>
            </a:ln>
          </p:spPr>
        </p:sp>
      </p:grpSp>
      <p:grpSp>
        <p:nvGrpSpPr>
          <p:cNvPr id="65" name="Group 65"/>
          <p:cNvGrpSpPr/>
          <p:nvPr/>
        </p:nvGrpSpPr>
        <p:grpSpPr>
          <a:xfrm>
            <a:off x="15180945" y="4205288"/>
            <a:ext cx="349568" cy="114300"/>
            <a:chOff x="0" y="0"/>
            <a:chExt cx="466090" cy="152400"/>
          </a:xfrm>
        </p:grpSpPr>
        <p:sp>
          <p:nvSpPr>
            <p:cNvPr id="66" name="Freeform 66"/>
            <p:cNvSpPr/>
            <p:nvPr/>
          </p:nvSpPr>
          <p:spPr>
            <a:xfrm>
              <a:off x="50693" y="49992"/>
              <a:ext cx="363400" cy="65896"/>
            </a:xfrm>
            <a:custGeom>
              <a:avLst/>
              <a:gdLst/>
              <a:ahLst/>
              <a:cxnLst/>
              <a:rect l="l" t="t" r="r" b="b"/>
              <a:pathLst>
                <a:path w="363400" h="65896">
                  <a:moveTo>
                    <a:pt x="25507" y="808"/>
                  </a:moveTo>
                  <a:cubicBezTo>
                    <a:pt x="353167" y="7158"/>
                    <a:pt x="364597" y="18588"/>
                    <a:pt x="363327" y="27478"/>
                  </a:cubicBezTo>
                  <a:cubicBezTo>
                    <a:pt x="363327" y="35098"/>
                    <a:pt x="344277" y="51608"/>
                    <a:pt x="335387" y="50338"/>
                  </a:cubicBezTo>
                  <a:cubicBezTo>
                    <a:pt x="327767" y="50338"/>
                    <a:pt x="315067" y="37638"/>
                    <a:pt x="312527" y="30018"/>
                  </a:cubicBezTo>
                  <a:cubicBezTo>
                    <a:pt x="311257" y="22398"/>
                    <a:pt x="315067" y="12238"/>
                    <a:pt x="320147" y="7158"/>
                  </a:cubicBezTo>
                  <a:cubicBezTo>
                    <a:pt x="325227" y="2078"/>
                    <a:pt x="336657" y="-1732"/>
                    <a:pt x="344277" y="808"/>
                  </a:cubicBezTo>
                  <a:cubicBezTo>
                    <a:pt x="351897" y="3348"/>
                    <a:pt x="363327" y="16048"/>
                    <a:pt x="363327" y="23668"/>
                  </a:cubicBezTo>
                  <a:cubicBezTo>
                    <a:pt x="363327" y="32558"/>
                    <a:pt x="353167" y="43988"/>
                    <a:pt x="337927" y="51608"/>
                  </a:cubicBezTo>
                  <a:cubicBezTo>
                    <a:pt x="293477" y="70658"/>
                    <a:pt x="69957" y="70658"/>
                    <a:pt x="25507" y="51608"/>
                  </a:cubicBezTo>
                  <a:cubicBezTo>
                    <a:pt x="8997" y="43988"/>
                    <a:pt x="-1163" y="31288"/>
                    <a:pt x="107" y="22398"/>
                  </a:cubicBezTo>
                  <a:cubicBezTo>
                    <a:pt x="107" y="14778"/>
                    <a:pt x="25507" y="808"/>
                    <a:pt x="25507" y="808"/>
                  </a:cubicBezTo>
                </a:path>
              </a:pathLst>
            </a:custGeom>
            <a:solidFill>
              <a:srgbClr val="0571D3"/>
            </a:solidFill>
            <a:ln cap="sq">
              <a:noFill/>
              <a:prstDash val="solid"/>
              <a:miter/>
            </a:ln>
          </p:spPr>
        </p:sp>
      </p:grpSp>
      <p:grpSp>
        <p:nvGrpSpPr>
          <p:cNvPr id="67" name="Group 67"/>
          <p:cNvGrpSpPr/>
          <p:nvPr/>
        </p:nvGrpSpPr>
        <p:grpSpPr>
          <a:xfrm>
            <a:off x="15160943" y="5409247"/>
            <a:ext cx="359092" cy="114300"/>
            <a:chOff x="0" y="0"/>
            <a:chExt cx="478790" cy="152400"/>
          </a:xfrm>
        </p:grpSpPr>
        <p:sp>
          <p:nvSpPr>
            <p:cNvPr id="68" name="Freeform 68"/>
            <p:cNvSpPr/>
            <p:nvPr/>
          </p:nvSpPr>
          <p:spPr>
            <a:xfrm>
              <a:off x="50800" y="50800"/>
              <a:ext cx="377190" cy="66520"/>
            </a:xfrm>
            <a:custGeom>
              <a:avLst/>
              <a:gdLst/>
              <a:ahLst/>
              <a:cxnLst/>
              <a:rect l="l" t="t" r="r" b="b"/>
              <a:pathLst>
                <a:path w="377190" h="66520">
                  <a:moveTo>
                    <a:pt x="25400" y="0"/>
                  </a:moveTo>
                  <a:cubicBezTo>
                    <a:pt x="367030" y="7620"/>
                    <a:pt x="377190" y="19050"/>
                    <a:pt x="377190" y="27940"/>
                  </a:cubicBezTo>
                  <a:cubicBezTo>
                    <a:pt x="377190" y="35560"/>
                    <a:pt x="358140" y="52070"/>
                    <a:pt x="349250" y="50800"/>
                  </a:cubicBezTo>
                  <a:cubicBezTo>
                    <a:pt x="341630" y="50800"/>
                    <a:pt x="328930" y="38100"/>
                    <a:pt x="326390" y="30480"/>
                  </a:cubicBezTo>
                  <a:cubicBezTo>
                    <a:pt x="325120" y="22860"/>
                    <a:pt x="328930" y="12700"/>
                    <a:pt x="334010" y="7620"/>
                  </a:cubicBezTo>
                  <a:cubicBezTo>
                    <a:pt x="339090" y="2540"/>
                    <a:pt x="350520" y="-1270"/>
                    <a:pt x="356870" y="1270"/>
                  </a:cubicBezTo>
                  <a:cubicBezTo>
                    <a:pt x="364490" y="3810"/>
                    <a:pt x="377190" y="16510"/>
                    <a:pt x="377190" y="24130"/>
                  </a:cubicBezTo>
                  <a:cubicBezTo>
                    <a:pt x="377190" y="33020"/>
                    <a:pt x="367030" y="44450"/>
                    <a:pt x="351790" y="50800"/>
                  </a:cubicBezTo>
                  <a:cubicBezTo>
                    <a:pt x="306070" y="71120"/>
                    <a:pt x="71120" y="72390"/>
                    <a:pt x="25400" y="50800"/>
                  </a:cubicBezTo>
                  <a:cubicBezTo>
                    <a:pt x="10160" y="44450"/>
                    <a:pt x="0" y="31750"/>
                    <a:pt x="0" y="22860"/>
                  </a:cubicBezTo>
                  <a:cubicBezTo>
                    <a:pt x="1270" y="15240"/>
                    <a:pt x="25400" y="0"/>
                    <a:pt x="25400" y="0"/>
                  </a:cubicBezTo>
                </a:path>
              </a:pathLst>
            </a:custGeom>
            <a:solidFill>
              <a:srgbClr val="0571D3"/>
            </a:solidFill>
            <a:ln cap="sq">
              <a:noFill/>
              <a:prstDash val="solid"/>
              <a:miter/>
            </a:ln>
          </p:spPr>
        </p:sp>
      </p:grpSp>
      <p:grpSp>
        <p:nvGrpSpPr>
          <p:cNvPr id="69" name="Group 69"/>
          <p:cNvGrpSpPr/>
          <p:nvPr/>
        </p:nvGrpSpPr>
        <p:grpSpPr>
          <a:xfrm>
            <a:off x="15180945" y="6556057"/>
            <a:ext cx="320040" cy="114300"/>
            <a:chOff x="0" y="0"/>
            <a:chExt cx="426720" cy="152400"/>
          </a:xfrm>
        </p:grpSpPr>
        <p:sp>
          <p:nvSpPr>
            <p:cNvPr id="70" name="Freeform 70"/>
            <p:cNvSpPr/>
            <p:nvPr/>
          </p:nvSpPr>
          <p:spPr>
            <a:xfrm>
              <a:off x="50693" y="50800"/>
              <a:ext cx="325227" cy="64615"/>
            </a:xfrm>
            <a:custGeom>
              <a:avLst/>
              <a:gdLst/>
              <a:ahLst/>
              <a:cxnLst/>
              <a:rect l="l" t="t" r="r" b="b"/>
              <a:pathLst>
                <a:path w="325227" h="64615">
                  <a:moveTo>
                    <a:pt x="25507" y="0"/>
                  </a:moveTo>
                  <a:cubicBezTo>
                    <a:pt x="320147" y="10160"/>
                    <a:pt x="325227" y="26670"/>
                    <a:pt x="322687" y="35560"/>
                  </a:cubicBezTo>
                  <a:cubicBezTo>
                    <a:pt x="320147" y="43180"/>
                    <a:pt x="304907" y="52070"/>
                    <a:pt x="297287" y="50800"/>
                  </a:cubicBezTo>
                  <a:cubicBezTo>
                    <a:pt x="288397" y="49530"/>
                    <a:pt x="275697" y="38100"/>
                    <a:pt x="274427" y="29210"/>
                  </a:cubicBezTo>
                  <a:cubicBezTo>
                    <a:pt x="273157" y="22860"/>
                    <a:pt x="276967" y="11430"/>
                    <a:pt x="282047" y="7620"/>
                  </a:cubicBezTo>
                  <a:cubicBezTo>
                    <a:pt x="287127" y="2540"/>
                    <a:pt x="298557" y="-1270"/>
                    <a:pt x="304907" y="1270"/>
                  </a:cubicBezTo>
                  <a:cubicBezTo>
                    <a:pt x="312527" y="3810"/>
                    <a:pt x="325227" y="16510"/>
                    <a:pt x="325227" y="24130"/>
                  </a:cubicBezTo>
                  <a:cubicBezTo>
                    <a:pt x="323957" y="33020"/>
                    <a:pt x="315067" y="44450"/>
                    <a:pt x="299827" y="50800"/>
                  </a:cubicBezTo>
                  <a:cubicBezTo>
                    <a:pt x="257917" y="68580"/>
                    <a:pt x="66147" y="69850"/>
                    <a:pt x="25507" y="50800"/>
                  </a:cubicBezTo>
                  <a:cubicBezTo>
                    <a:pt x="8997" y="44450"/>
                    <a:pt x="-1163" y="31750"/>
                    <a:pt x="107" y="22860"/>
                  </a:cubicBezTo>
                  <a:cubicBezTo>
                    <a:pt x="107" y="13970"/>
                    <a:pt x="25507" y="0"/>
                    <a:pt x="25507" y="0"/>
                  </a:cubicBezTo>
                </a:path>
              </a:pathLst>
            </a:custGeom>
            <a:solidFill>
              <a:srgbClr val="0571D3"/>
            </a:solidFill>
            <a:ln cap="sq">
              <a:noFill/>
              <a:prstDash val="solid"/>
              <a:miter/>
            </a:ln>
          </p:spPr>
        </p:sp>
      </p:grpSp>
      <p:grpSp>
        <p:nvGrpSpPr>
          <p:cNvPr id="71" name="Group 71"/>
          <p:cNvGrpSpPr/>
          <p:nvPr/>
        </p:nvGrpSpPr>
        <p:grpSpPr>
          <a:xfrm>
            <a:off x="15180945" y="7898130"/>
            <a:ext cx="320040" cy="124777"/>
            <a:chOff x="0" y="0"/>
            <a:chExt cx="426720" cy="166370"/>
          </a:xfrm>
        </p:grpSpPr>
        <p:sp>
          <p:nvSpPr>
            <p:cNvPr id="72" name="Freeform 72"/>
            <p:cNvSpPr/>
            <p:nvPr/>
          </p:nvSpPr>
          <p:spPr>
            <a:xfrm>
              <a:off x="50693" y="50476"/>
              <a:ext cx="325227" cy="72684"/>
            </a:xfrm>
            <a:custGeom>
              <a:avLst/>
              <a:gdLst/>
              <a:ahLst/>
              <a:cxnLst/>
              <a:rect l="l" t="t" r="r" b="b"/>
              <a:pathLst>
                <a:path w="325227" h="72684">
                  <a:moveTo>
                    <a:pt x="25507" y="13024"/>
                  </a:moveTo>
                  <a:cubicBezTo>
                    <a:pt x="315067" y="6674"/>
                    <a:pt x="325227" y="18104"/>
                    <a:pt x="325227" y="26994"/>
                  </a:cubicBezTo>
                  <a:cubicBezTo>
                    <a:pt x="323957" y="35884"/>
                    <a:pt x="304907" y="49854"/>
                    <a:pt x="297287" y="51124"/>
                  </a:cubicBezTo>
                  <a:cubicBezTo>
                    <a:pt x="289667" y="51124"/>
                    <a:pt x="279507" y="43504"/>
                    <a:pt x="276967" y="37154"/>
                  </a:cubicBezTo>
                  <a:cubicBezTo>
                    <a:pt x="273157" y="29534"/>
                    <a:pt x="276967" y="13024"/>
                    <a:pt x="282047" y="6674"/>
                  </a:cubicBezTo>
                  <a:cubicBezTo>
                    <a:pt x="287127" y="1594"/>
                    <a:pt x="298557" y="-946"/>
                    <a:pt x="304907" y="324"/>
                  </a:cubicBezTo>
                  <a:cubicBezTo>
                    <a:pt x="312527" y="2864"/>
                    <a:pt x="325227" y="15564"/>
                    <a:pt x="325227" y="24454"/>
                  </a:cubicBezTo>
                  <a:cubicBezTo>
                    <a:pt x="323957" y="33344"/>
                    <a:pt x="315067" y="43504"/>
                    <a:pt x="299827" y="51124"/>
                  </a:cubicBezTo>
                  <a:cubicBezTo>
                    <a:pt x="257917" y="70174"/>
                    <a:pt x="66147" y="81604"/>
                    <a:pt x="25507" y="63824"/>
                  </a:cubicBezTo>
                  <a:cubicBezTo>
                    <a:pt x="8997" y="57474"/>
                    <a:pt x="-1163" y="43504"/>
                    <a:pt x="107" y="35884"/>
                  </a:cubicBezTo>
                  <a:cubicBezTo>
                    <a:pt x="107" y="26994"/>
                    <a:pt x="25507" y="13024"/>
                    <a:pt x="25507" y="13024"/>
                  </a:cubicBezTo>
                </a:path>
              </a:pathLst>
            </a:custGeom>
            <a:solidFill>
              <a:srgbClr val="0571D3"/>
            </a:solidFill>
            <a:ln cap="sq">
              <a:noFill/>
              <a:prstDash val="solid"/>
              <a:miter/>
            </a:ln>
          </p:spPr>
        </p:sp>
      </p:grpSp>
      <p:grpSp>
        <p:nvGrpSpPr>
          <p:cNvPr id="73" name="Group 73"/>
          <p:cNvGrpSpPr/>
          <p:nvPr/>
        </p:nvGrpSpPr>
        <p:grpSpPr>
          <a:xfrm>
            <a:off x="17189768" y="7917180"/>
            <a:ext cx="212408" cy="114300"/>
            <a:chOff x="0" y="0"/>
            <a:chExt cx="283210" cy="152400"/>
          </a:xfrm>
        </p:grpSpPr>
        <p:sp>
          <p:nvSpPr>
            <p:cNvPr id="74" name="Freeform 74"/>
            <p:cNvSpPr/>
            <p:nvPr/>
          </p:nvSpPr>
          <p:spPr>
            <a:xfrm>
              <a:off x="50712" y="50800"/>
              <a:ext cx="180566" cy="59220"/>
            </a:xfrm>
            <a:custGeom>
              <a:avLst/>
              <a:gdLst/>
              <a:ahLst/>
              <a:cxnLst/>
              <a:rect l="l" t="t" r="r" b="b"/>
              <a:pathLst>
                <a:path w="180566" h="59220">
                  <a:moveTo>
                    <a:pt x="24218" y="0"/>
                  </a:moveTo>
                  <a:cubicBezTo>
                    <a:pt x="175348" y="8890"/>
                    <a:pt x="181698" y="26670"/>
                    <a:pt x="179158" y="35560"/>
                  </a:cubicBezTo>
                  <a:cubicBezTo>
                    <a:pt x="176618" y="43180"/>
                    <a:pt x="161378" y="52070"/>
                    <a:pt x="152488" y="50800"/>
                  </a:cubicBezTo>
                  <a:cubicBezTo>
                    <a:pt x="144868" y="49530"/>
                    <a:pt x="132168" y="38100"/>
                    <a:pt x="130898" y="29210"/>
                  </a:cubicBezTo>
                  <a:cubicBezTo>
                    <a:pt x="128358" y="22860"/>
                    <a:pt x="133438" y="11430"/>
                    <a:pt x="138518" y="7620"/>
                  </a:cubicBezTo>
                  <a:cubicBezTo>
                    <a:pt x="143598" y="2540"/>
                    <a:pt x="153758" y="-1270"/>
                    <a:pt x="161378" y="1270"/>
                  </a:cubicBezTo>
                  <a:cubicBezTo>
                    <a:pt x="168998" y="2540"/>
                    <a:pt x="180428" y="16510"/>
                    <a:pt x="180428" y="24130"/>
                  </a:cubicBezTo>
                  <a:cubicBezTo>
                    <a:pt x="181698" y="31750"/>
                    <a:pt x="174078" y="44450"/>
                    <a:pt x="163918" y="49530"/>
                  </a:cubicBezTo>
                  <a:cubicBezTo>
                    <a:pt x="141058" y="62230"/>
                    <a:pt x="50888" y="62230"/>
                    <a:pt x="24218" y="50800"/>
                  </a:cubicBezTo>
                  <a:cubicBezTo>
                    <a:pt x="11518" y="44450"/>
                    <a:pt x="-1182" y="31750"/>
                    <a:pt x="88" y="22860"/>
                  </a:cubicBezTo>
                  <a:cubicBezTo>
                    <a:pt x="88" y="13970"/>
                    <a:pt x="24218" y="0"/>
                    <a:pt x="24218" y="0"/>
                  </a:cubicBezTo>
                </a:path>
              </a:pathLst>
            </a:custGeom>
            <a:solidFill>
              <a:srgbClr val="0571D3"/>
            </a:solidFill>
            <a:ln cap="sq">
              <a:noFill/>
              <a:prstDash val="solid"/>
              <a:miter/>
            </a:ln>
          </p:spPr>
        </p:sp>
      </p:grpSp>
      <p:grpSp>
        <p:nvGrpSpPr>
          <p:cNvPr id="75" name="Group 75"/>
          <p:cNvGrpSpPr/>
          <p:nvPr/>
        </p:nvGrpSpPr>
        <p:grpSpPr>
          <a:xfrm>
            <a:off x="17179290" y="6585585"/>
            <a:ext cx="232410" cy="114300"/>
            <a:chOff x="0" y="0"/>
            <a:chExt cx="309880" cy="152400"/>
          </a:xfrm>
        </p:grpSpPr>
        <p:sp>
          <p:nvSpPr>
            <p:cNvPr id="76" name="Freeform 76"/>
            <p:cNvSpPr/>
            <p:nvPr/>
          </p:nvSpPr>
          <p:spPr>
            <a:xfrm>
              <a:off x="50800" y="50476"/>
              <a:ext cx="208280" cy="60649"/>
            </a:xfrm>
            <a:custGeom>
              <a:avLst/>
              <a:gdLst/>
              <a:ahLst/>
              <a:cxnLst/>
              <a:rect l="l" t="t" r="r" b="b"/>
              <a:pathLst>
                <a:path w="208280" h="60649">
                  <a:moveTo>
                    <a:pt x="25400" y="324"/>
                  </a:moveTo>
                  <a:cubicBezTo>
                    <a:pt x="201930" y="9214"/>
                    <a:pt x="208280" y="26994"/>
                    <a:pt x="205740" y="34614"/>
                  </a:cubicBezTo>
                  <a:cubicBezTo>
                    <a:pt x="203200" y="42234"/>
                    <a:pt x="187960" y="51124"/>
                    <a:pt x="179070" y="51124"/>
                  </a:cubicBezTo>
                  <a:cubicBezTo>
                    <a:pt x="171450" y="49854"/>
                    <a:pt x="158750" y="37154"/>
                    <a:pt x="157480" y="29534"/>
                  </a:cubicBezTo>
                  <a:cubicBezTo>
                    <a:pt x="156210" y="23184"/>
                    <a:pt x="160020" y="11754"/>
                    <a:pt x="165100" y="6674"/>
                  </a:cubicBezTo>
                  <a:cubicBezTo>
                    <a:pt x="170180" y="1594"/>
                    <a:pt x="181610" y="-946"/>
                    <a:pt x="187960" y="324"/>
                  </a:cubicBezTo>
                  <a:cubicBezTo>
                    <a:pt x="195580" y="2864"/>
                    <a:pt x="208280" y="15564"/>
                    <a:pt x="208280" y="24454"/>
                  </a:cubicBezTo>
                  <a:cubicBezTo>
                    <a:pt x="207010" y="33344"/>
                    <a:pt x="196850" y="44774"/>
                    <a:pt x="182880" y="51124"/>
                  </a:cubicBezTo>
                  <a:cubicBezTo>
                    <a:pt x="153670" y="63824"/>
                    <a:pt x="54610" y="63824"/>
                    <a:pt x="25400" y="51124"/>
                  </a:cubicBezTo>
                  <a:cubicBezTo>
                    <a:pt x="11430" y="44774"/>
                    <a:pt x="0" y="30804"/>
                    <a:pt x="0" y="21914"/>
                  </a:cubicBezTo>
                  <a:cubicBezTo>
                    <a:pt x="1270" y="14294"/>
                    <a:pt x="25400" y="324"/>
                    <a:pt x="25400" y="324"/>
                  </a:cubicBezTo>
                </a:path>
              </a:pathLst>
            </a:custGeom>
            <a:solidFill>
              <a:srgbClr val="0571D3"/>
            </a:solidFill>
            <a:ln cap="sq">
              <a:noFill/>
              <a:prstDash val="solid"/>
              <a:miter/>
            </a:ln>
          </p:spPr>
        </p:sp>
      </p:grpSp>
      <p:grpSp>
        <p:nvGrpSpPr>
          <p:cNvPr id="77" name="Group 77"/>
          <p:cNvGrpSpPr/>
          <p:nvPr/>
        </p:nvGrpSpPr>
        <p:grpSpPr>
          <a:xfrm>
            <a:off x="17189768" y="5419725"/>
            <a:ext cx="221933" cy="114300"/>
            <a:chOff x="0" y="0"/>
            <a:chExt cx="295910" cy="152400"/>
          </a:xfrm>
        </p:grpSpPr>
        <p:sp>
          <p:nvSpPr>
            <p:cNvPr id="78" name="Freeform 78"/>
            <p:cNvSpPr/>
            <p:nvPr/>
          </p:nvSpPr>
          <p:spPr>
            <a:xfrm>
              <a:off x="50703" y="49992"/>
              <a:ext cx="194407" cy="60181"/>
            </a:xfrm>
            <a:custGeom>
              <a:avLst/>
              <a:gdLst/>
              <a:ahLst/>
              <a:cxnLst/>
              <a:rect l="l" t="t" r="r" b="b"/>
              <a:pathLst>
                <a:path w="194407" h="60181">
                  <a:moveTo>
                    <a:pt x="24227" y="808"/>
                  </a:moveTo>
                  <a:cubicBezTo>
                    <a:pt x="188057" y="9698"/>
                    <a:pt x="194407" y="26208"/>
                    <a:pt x="191867" y="35098"/>
                  </a:cubicBezTo>
                  <a:cubicBezTo>
                    <a:pt x="189327" y="42718"/>
                    <a:pt x="174087" y="51608"/>
                    <a:pt x="165197" y="51608"/>
                  </a:cubicBezTo>
                  <a:cubicBezTo>
                    <a:pt x="157577" y="50338"/>
                    <a:pt x="144877" y="37638"/>
                    <a:pt x="143607" y="30018"/>
                  </a:cubicBezTo>
                  <a:cubicBezTo>
                    <a:pt x="142337" y="22398"/>
                    <a:pt x="146147" y="12238"/>
                    <a:pt x="151227" y="7158"/>
                  </a:cubicBezTo>
                  <a:cubicBezTo>
                    <a:pt x="156307" y="2078"/>
                    <a:pt x="167737" y="-1732"/>
                    <a:pt x="174087" y="808"/>
                  </a:cubicBezTo>
                  <a:cubicBezTo>
                    <a:pt x="181707" y="3348"/>
                    <a:pt x="194407" y="16048"/>
                    <a:pt x="194407" y="24938"/>
                  </a:cubicBezTo>
                  <a:cubicBezTo>
                    <a:pt x="193137" y="32558"/>
                    <a:pt x="181707" y="45258"/>
                    <a:pt x="169007" y="51608"/>
                  </a:cubicBezTo>
                  <a:cubicBezTo>
                    <a:pt x="141067" y="63038"/>
                    <a:pt x="52167" y="63038"/>
                    <a:pt x="24227" y="51608"/>
                  </a:cubicBezTo>
                  <a:cubicBezTo>
                    <a:pt x="10257" y="45258"/>
                    <a:pt x="-1173" y="31288"/>
                    <a:pt x="97" y="22398"/>
                  </a:cubicBezTo>
                  <a:cubicBezTo>
                    <a:pt x="97" y="14778"/>
                    <a:pt x="24227" y="808"/>
                    <a:pt x="24227" y="808"/>
                  </a:cubicBezTo>
                </a:path>
              </a:pathLst>
            </a:custGeom>
            <a:solidFill>
              <a:srgbClr val="0571D3"/>
            </a:solidFill>
            <a:ln cap="sq">
              <a:noFill/>
              <a:prstDash val="solid"/>
              <a:miter/>
            </a:ln>
          </p:spPr>
        </p:sp>
      </p:grpSp>
      <p:grpSp>
        <p:nvGrpSpPr>
          <p:cNvPr id="79" name="Group 79"/>
          <p:cNvGrpSpPr/>
          <p:nvPr/>
        </p:nvGrpSpPr>
        <p:grpSpPr>
          <a:xfrm>
            <a:off x="17179290" y="4186238"/>
            <a:ext cx="260033" cy="123825"/>
            <a:chOff x="0" y="0"/>
            <a:chExt cx="346710" cy="165100"/>
          </a:xfrm>
        </p:grpSpPr>
        <p:sp>
          <p:nvSpPr>
            <p:cNvPr id="80" name="Freeform 80"/>
            <p:cNvSpPr/>
            <p:nvPr/>
          </p:nvSpPr>
          <p:spPr>
            <a:xfrm>
              <a:off x="50679" y="50800"/>
              <a:ext cx="245571" cy="67123"/>
            </a:xfrm>
            <a:custGeom>
              <a:avLst/>
              <a:gdLst/>
              <a:ahLst/>
              <a:cxnLst/>
              <a:rect l="l" t="t" r="r" b="b"/>
              <a:pathLst>
                <a:path w="245571" h="67123">
                  <a:moveTo>
                    <a:pt x="31871" y="0"/>
                  </a:moveTo>
                  <a:cubicBezTo>
                    <a:pt x="241421" y="21590"/>
                    <a:pt x="247771" y="38100"/>
                    <a:pt x="245231" y="46990"/>
                  </a:cubicBezTo>
                  <a:cubicBezTo>
                    <a:pt x="242691" y="54610"/>
                    <a:pt x="226181" y="63500"/>
                    <a:pt x="218561" y="62230"/>
                  </a:cubicBezTo>
                  <a:cubicBezTo>
                    <a:pt x="209671" y="60960"/>
                    <a:pt x="194431" y="41910"/>
                    <a:pt x="195701" y="33020"/>
                  </a:cubicBezTo>
                  <a:cubicBezTo>
                    <a:pt x="196971" y="25400"/>
                    <a:pt x="218561" y="10160"/>
                    <a:pt x="226181" y="12700"/>
                  </a:cubicBezTo>
                  <a:cubicBezTo>
                    <a:pt x="235071" y="13970"/>
                    <a:pt x="247771" y="35560"/>
                    <a:pt x="245231" y="44450"/>
                  </a:cubicBezTo>
                  <a:cubicBezTo>
                    <a:pt x="243961" y="52070"/>
                    <a:pt x="235071" y="58420"/>
                    <a:pt x="221101" y="62230"/>
                  </a:cubicBezTo>
                  <a:cubicBezTo>
                    <a:pt x="186811" y="72390"/>
                    <a:pt x="49651" y="66040"/>
                    <a:pt x="19171" y="49530"/>
                  </a:cubicBezTo>
                  <a:cubicBezTo>
                    <a:pt x="7741" y="41910"/>
                    <a:pt x="-1149" y="29210"/>
                    <a:pt x="121" y="21590"/>
                  </a:cubicBezTo>
                  <a:cubicBezTo>
                    <a:pt x="2661" y="12700"/>
                    <a:pt x="31871" y="0"/>
                    <a:pt x="31871" y="0"/>
                  </a:cubicBezTo>
                </a:path>
              </a:pathLst>
            </a:custGeom>
            <a:solidFill>
              <a:srgbClr val="0571D3"/>
            </a:solidFill>
            <a:ln cap="sq">
              <a:noFill/>
              <a:prstDash val="solid"/>
              <a:miter/>
            </a:ln>
          </p:spPr>
        </p:sp>
      </p:grpSp>
      <p:sp>
        <p:nvSpPr>
          <p:cNvPr id="81" name="TextBox 81"/>
          <p:cNvSpPr txBox="1"/>
          <p:nvPr/>
        </p:nvSpPr>
        <p:spPr>
          <a:xfrm>
            <a:off x="10945982" y="2801142"/>
            <a:ext cx="8291529" cy="349277"/>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COL 0</a:t>
            </a:r>
          </a:p>
        </p:txBody>
      </p:sp>
      <p:sp>
        <p:nvSpPr>
          <p:cNvPr id="82" name="TextBox 82"/>
          <p:cNvSpPr txBox="1"/>
          <p:nvPr/>
        </p:nvSpPr>
        <p:spPr>
          <a:xfrm>
            <a:off x="13044003" y="2801142"/>
            <a:ext cx="8291529" cy="349277"/>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COL 1</a:t>
            </a:r>
          </a:p>
        </p:txBody>
      </p:sp>
      <p:sp>
        <p:nvSpPr>
          <p:cNvPr id="83" name="TextBox 83"/>
          <p:cNvSpPr txBox="1"/>
          <p:nvPr/>
        </p:nvSpPr>
        <p:spPr>
          <a:xfrm>
            <a:off x="15160942" y="2801142"/>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COL 2</a:t>
            </a:r>
          </a:p>
        </p:txBody>
      </p:sp>
      <p:sp>
        <p:nvSpPr>
          <p:cNvPr id="84" name="TextBox 84"/>
          <p:cNvSpPr txBox="1"/>
          <p:nvPr/>
        </p:nvSpPr>
        <p:spPr>
          <a:xfrm>
            <a:off x="17154664" y="2801142"/>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COL 3</a:t>
            </a:r>
          </a:p>
        </p:txBody>
      </p:sp>
      <p:sp>
        <p:nvSpPr>
          <p:cNvPr id="85" name="TextBox 85"/>
          <p:cNvSpPr txBox="1"/>
          <p:nvPr/>
        </p:nvSpPr>
        <p:spPr>
          <a:xfrm>
            <a:off x="8172500" y="4341582"/>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Row 0</a:t>
            </a:r>
          </a:p>
        </p:txBody>
      </p:sp>
      <p:grpSp>
        <p:nvGrpSpPr>
          <p:cNvPr id="86" name="Group 86"/>
          <p:cNvGrpSpPr/>
          <p:nvPr/>
        </p:nvGrpSpPr>
        <p:grpSpPr>
          <a:xfrm>
            <a:off x="9333548" y="4176712"/>
            <a:ext cx="124777" cy="401955"/>
            <a:chOff x="0" y="0"/>
            <a:chExt cx="166370" cy="535940"/>
          </a:xfrm>
        </p:grpSpPr>
        <p:sp>
          <p:nvSpPr>
            <p:cNvPr id="87" name="Freeform 87"/>
            <p:cNvSpPr/>
            <p:nvPr/>
          </p:nvSpPr>
          <p:spPr>
            <a:xfrm>
              <a:off x="41373" y="50800"/>
              <a:ext cx="74521" cy="434340"/>
            </a:xfrm>
            <a:custGeom>
              <a:avLst/>
              <a:gdLst/>
              <a:ahLst/>
              <a:cxnLst/>
              <a:rect l="l" t="t" r="r" b="b"/>
              <a:pathLst>
                <a:path w="74521" h="434340">
                  <a:moveTo>
                    <a:pt x="60227" y="25400"/>
                  </a:moveTo>
                  <a:cubicBezTo>
                    <a:pt x="67847" y="424180"/>
                    <a:pt x="56417" y="434340"/>
                    <a:pt x="47527" y="434340"/>
                  </a:cubicBezTo>
                  <a:cubicBezTo>
                    <a:pt x="38637" y="433070"/>
                    <a:pt x="24667" y="414020"/>
                    <a:pt x="23397" y="406400"/>
                  </a:cubicBezTo>
                  <a:cubicBezTo>
                    <a:pt x="23397" y="398780"/>
                    <a:pt x="31017" y="388620"/>
                    <a:pt x="37367" y="386080"/>
                  </a:cubicBezTo>
                  <a:cubicBezTo>
                    <a:pt x="44987" y="383540"/>
                    <a:pt x="61497" y="386080"/>
                    <a:pt x="67847" y="391160"/>
                  </a:cubicBezTo>
                  <a:cubicBezTo>
                    <a:pt x="72927" y="396240"/>
                    <a:pt x="75467" y="407670"/>
                    <a:pt x="74197" y="414020"/>
                  </a:cubicBezTo>
                  <a:cubicBezTo>
                    <a:pt x="71657" y="421640"/>
                    <a:pt x="57687" y="434340"/>
                    <a:pt x="50067" y="434340"/>
                  </a:cubicBezTo>
                  <a:cubicBezTo>
                    <a:pt x="41177" y="433070"/>
                    <a:pt x="31017" y="424180"/>
                    <a:pt x="23397" y="408940"/>
                  </a:cubicBezTo>
                  <a:cubicBezTo>
                    <a:pt x="537" y="358140"/>
                    <a:pt x="-8353" y="77470"/>
                    <a:pt x="9427" y="25400"/>
                  </a:cubicBezTo>
                  <a:cubicBezTo>
                    <a:pt x="15777" y="10160"/>
                    <a:pt x="24667" y="1270"/>
                    <a:pt x="32287" y="0"/>
                  </a:cubicBezTo>
                  <a:cubicBezTo>
                    <a:pt x="41177" y="0"/>
                    <a:pt x="60227" y="25400"/>
                    <a:pt x="60227" y="25400"/>
                  </a:cubicBezTo>
                </a:path>
              </a:pathLst>
            </a:custGeom>
            <a:solidFill>
              <a:srgbClr val="0571D3"/>
            </a:solidFill>
            <a:ln cap="sq">
              <a:noFill/>
              <a:prstDash val="solid"/>
              <a:miter/>
            </a:ln>
          </p:spPr>
        </p:sp>
      </p:grpSp>
      <p:grpSp>
        <p:nvGrpSpPr>
          <p:cNvPr id="88" name="Group 88"/>
          <p:cNvGrpSpPr/>
          <p:nvPr/>
        </p:nvGrpSpPr>
        <p:grpSpPr>
          <a:xfrm>
            <a:off x="11507152" y="4187190"/>
            <a:ext cx="114300" cy="432435"/>
            <a:chOff x="0" y="0"/>
            <a:chExt cx="152400" cy="576580"/>
          </a:xfrm>
        </p:grpSpPr>
        <p:sp>
          <p:nvSpPr>
            <p:cNvPr id="89" name="Freeform 89"/>
            <p:cNvSpPr/>
            <p:nvPr/>
          </p:nvSpPr>
          <p:spPr>
            <a:xfrm>
              <a:off x="34594" y="50800"/>
              <a:ext cx="67330" cy="474980"/>
            </a:xfrm>
            <a:custGeom>
              <a:avLst/>
              <a:gdLst/>
              <a:ahLst/>
              <a:cxnLst/>
              <a:rect l="l" t="t" r="r" b="b"/>
              <a:pathLst>
                <a:path w="67330" h="474980">
                  <a:moveTo>
                    <a:pt x="67006" y="25400"/>
                  </a:moveTo>
                  <a:cubicBezTo>
                    <a:pt x="60656" y="464820"/>
                    <a:pt x="49226" y="474980"/>
                    <a:pt x="40336" y="474980"/>
                  </a:cubicBezTo>
                  <a:cubicBezTo>
                    <a:pt x="31446" y="473710"/>
                    <a:pt x="16206" y="454660"/>
                    <a:pt x="16206" y="447040"/>
                  </a:cubicBezTo>
                  <a:cubicBezTo>
                    <a:pt x="16206" y="438150"/>
                    <a:pt x="30176" y="426720"/>
                    <a:pt x="37796" y="424180"/>
                  </a:cubicBezTo>
                  <a:cubicBezTo>
                    <a:pt x="44146" y="422910"/>
                    <a:pt x="55576" y="426720"/>
                    <a:pt x="60656" y="431800"/>
                  </a:cubicBezTo>
                  <a:cubicBezTo>
                    <a:pt x="65736" y="436880"/>
                    <a:pt x="68276" y="448310"/>
                    <a:pt x="67006" y="454660"/>
                  </a:cubicBezTo>
                  <a:cubicBezTo>
                    <a:pt x="64466" y="462280"/>
                    <a:pt x="51766" y="474980"/>
                    <a:pt x="42876" y="474980"/>
                  </a:cubicBezTo>
                  <a:cubicBezTo>
                    <a:pt x="33986" y="474980"/>
                    <a:pt x="23826" y="464820"/>
                    <a:pt x="16206" y="449580"/>
                  </a:cubicBezTo>
                  <a:cubicBezTo>
                    <a:pt x="-6654" y="394970"/>
                    <a:pt x="-4114" y="80010"/>
                    <a:pt x="16206" y="25400"/>
                  </a:cubicBezTo>
                  <a:cubicBezTo>
                    <a:pt x="22556" y="10160"/>
                    <a:pt x="30176" y="1270"/>
                    <a:pt x="39066" y="0"/>
                  </a:cubicBezTo>
                  <a:cubicBezTo>
                    <a:pt x="47956" y="0"/>
                    <a:pt x="67006" y="25400"/>
                    <a:pt x="67006" y="25400"/>
                  </a:cubicBezTo>
                </a:path>
              </a:pathLst>
            </a:custGeom>
            <a:solidFill>
              <a:srgbClr val="0571D3"/>
            </a:solidFill>
            <a:ln cap="sq">
              <a:noFill/>
              <a:prstDash val="solid"/>
              <a:miter/>
            </a:ln>
          </p:spPr>
        </p:sp>
      </p:grpSp>
      <p:grpSp>
        <p:nvGrpSpPr>
          <p:cNvPr id="90" name="Group 90"/>
          <p:cNvGrpSpPr/>
          <p:nvPr/>
        </p:nvGrpSpPr>
        <p:grpSpPr>
          <a:xfrm>
            <a:off x="13650277" y="4187190"/>
            <a:ext cx="124777" cy="421957"/>
            <a:chOff x="0" y="0"/>
            <a:chExt cx="166370" cy="562610"/>
          </a:xfrm>
        </p:grpSpPr>
        <p:sp>
          <p:nvSpPr>
            <p:cNvPr id="91" name="Freeform 91"/>
            <p:cNvSpPr/>
            <p:nvPr/>
          </p:nvSpPr>
          <p:spPr>
            <a:xfrm>
              <a:off x="38693" y="50663"/>
              <a:ext cx="76878" cy="461147"/>
            </a:xfrm>
            <a:custGeom>
              <a:avLst/>
              <a:gdLst/>
              <a:ahLst/>
              <a:cxnLst/>
              <a:rect l="l" t="t" r="r" b="b"/>
              <a:pathLst>
                <a:path w="76878" h="461147">
                  <a:moveTo>
                    <a:pt x="76877" y="25537"/>
                  </a:moveTo>
                  <a:cubicBezTo>
                    <a:pt x="55287" y="452257"/>
                    <a:pt x="43857" y="461147"/>
                    <a:pt x="36237" y="461147"/>
                  </a:cubicBezTo>
                  <a:cubicBezTo>
                    <a:pt x="27347" y="461147"/>
                    <a:pt x="10837" y="440827"/>
                    <a:pt x="12107" y="433207"/>
                  </a:cubicBezTo>
                  <a:cubicBezTo>
                    <a:pt x="13377" y="424317"/>
                    <a:pt x="33697" y="409077"/>
                    <a:pt x="41317" y="410347"/>
                  </a:cubicBezTo>
                  <a:cubicBezTo>
                    <a:pt x="50207" y="411617"/>
                    <a:pt x="62907" y="433207"/>
                    <a:pt x="61637" y="440827"/>
                  </a:cubicBezTo>
                  <a:cubicBezTo>
                    <a:pt x="60367" y="449717"/>
                    <a:pt x="46397" y="461147"/>
                    <a:pt x="38777" y="461147"/>
                  </a:cubicBezTo>
                  <a:cubicBezTo>
                    <a:pt x="29887" y="461147"/>
                    <a:pt x="18457" y="450987"/>
                    <a:pt x="12107" y="435747"/>
                  </a:cubicBezTo>
                  <a:cubicBezTo>
                    <a:pt x="-9483" y="381137"/>
                    <a:pt x="-593" y="67447"/>
                    <a:pt x="26077" y="19187"/>
                  </a:cubicBezTo>
                  <a:cubicBezTo>
                    <a:pt x="33697" y="6487"/>
                    <a:pt x="45127" y="-1133"/>
                    <a:pt x="54017" y="137"/>
                  </a:cubicBezTo>
                  <a:cubicBezTo>
                    <a:pt x="62907" y="1407"/>
                    <a:pt x="76877" y="25537"/>
                    <a:pt x="76877" y="25537"/>
                  </a:cubicBezTo>
                </a:path>
              </a:pathLst>
            </a:custGeom>
            <a:solidFill>
              <a:srgbClr val="0571D3"/>
            </a:solidFill>
            <a:ln cap="sq">
              <a:noFill/>
              <a:prstDash val="solid"/>
              <a:miter/>
            </a:ln>
          </p:spPr>
        </p:sp>
      </p:grpSp>
      <p:grpSp>
        <p:nvGrpSpPr>
          <p:cNvPr id="92" name="Group 92"/>
          <p:cNvGrpSpPr/>
          <p:nvPr/>
        </p:nvGrpSpPr>
        <p:grpSpPr>
          <a:xfrm>
            <a:off x="15649575" y="4187190"/>
            <a:ext cx="124777" cy="391478"/>
            <a:chOff x="0" y="0"/>
            <a:chExt cx="166370" cy="521970"/>
          </a:xfrm>
        </p:grpSpPr>
        <p:sp>
          <p:nvSpPr>
            <p:cNvPr id="93" name="Freeform 93"/>
            <p:cNvSpPr/>
            <p:nvPr/>
          </p:nvSpPr>
          <p:spPr>
            <a:xfrm>
              <a:off x="40486" y="50800"/>
              <a:ext cx="73883" cy="420529"/>
            </a:xfrm>
            <a:custGeom>
              <a:avLst/>
              <a:gdLst/>
              <a:ahLst/>
              <a:cxnLst/>
              <a:rect l="l" t="t" r="r" b="b"/>
              <a:pathLst>
                <a:path w="73883" h="420529">
                  <a:moveTo>
                    <a:pt x="59844" y="20320"/>
                  </a:moveTo>
                  <a:cubicBezTo>
                    <a:pt x="70004" y="408940"/>
                    <a:pt x="63654" y="417830"/>
                    <a:pt x="56034" y="419100"/>
                  </a:cubicBezTo>
                  <a:cubicBezTo>
                    <a:pt x="47144" y="420370"/>
                    <a:pt x="25554" y="407670"/>
                    <a:pt x="24284" y="400050"/>
                  </a:cubicBezTo>
                  <a:cubicBezTo>
                    <a:pt x="21744" y="391160"/>
                    <a:pt x="36984" y="370840"/>
                    <a:pt x="44604" y="369570"/>
                  </a:cubicBezTo>
                  <a:cubicBezTo>
                    <a:pt x="53494" y="368300"/>
                    <a:pt x="73814" y="383540"/>
                    <a:pt x="73814" y="392430"/>
                  </a:cubicBezTo>
                  <a:cubicBezTo>
                    <a:pt x="75084" y="400050"/>
                    <a:pt x="58574" y="419100"/>
                    <a:pt x="49684" y="420370"/>
                  </a:cubicBezTo>
                  <a:cubicBezTo>
                    <a:pt x="42064" y="421640"/>
                    <a:pt x="31904" y="415290"/>
                    <a:pt x="24284" y="402590"/>
                  </a:cubicBezTo>
                  <a:cubicBezTo>
                    <a:pt x="154" y="359410"/>
                    <a:pt x="-8736" y="73660"/>
                    <a:pt x="10314" y="24130"/>
                  </a:cubicBezTo>
                  <a:cubicBezTo>
                    <a:pt x="15394" y="8890"/>
                    <a:pt x="25554" y="1270"/>
                    <a:pt x="33174" y="0"/>
                  </a:cubicBezTo>
                  <a:cubicBezTo>
                    <a:pt x="42064" y="0"/>
                    <a:pt x="59844" y="20320"/>
                    <a:pt x="59844" y="20320"/>
                  </a:cubicBezTo>
                </a:path>
              </a:pathLst>
            </a:custGeom>
            <a:solidFill>
              <a:srgbClr val="0571D3"/>
            </a:solidFill>
            <a:ln cap="sq">
              <a:noFill/>
              <a:prstDash val="solid"/>
              <a:miter/>
            </a:ln>
          </p:spPr>
        </p:sp>
      </p:grpSp>
      <p:grpSp>
        <p:nvGrpSpPr>
          <p:cNvPr id="94" name="Group 94"/>
          <p:cNvGrpSpPr/>
          <p:nvPr/>
        </p:nvGrpSpPr>
        <p:grpSpPr>
          <a:xfrm>
            <a:off x="15690532" y="5387340"/>
            <a:ext cx="114300" cy="381000"/>
            <a:chOff x="0" y="0"/>
            <a:chExt cx="152400" cy="508000"/>
          </a:xfrm>
        </p:grpSpPr>
        <p:sp>
          <p:nvSpPr>
            <p:cNvPr id="95" name="Freeform 95"/>
            <p:cNvSpPr/>
            <p:nvPr/>
          </p:nvSpPr>
          <p:spPr>
            <a:xfrm>
              <a:off x="34128" y="50693"/>
              <a:ext cx="67472" cy="405313"/>
            </a:xfrm>
            <a:custGeom>
              <a:avLst/>
              <a:gdLst/>
              <a:ahLst/>
              <a:cxnLst/>
              <a:rect l="l" t="t" r="r" b="b"/>
              <a:pathLst>
                <a:path w="67472" h="405313">
                  <a:moveTo>
                    <a:pt x="67472" y="24237"/>
                  </a:moveTo>
                  <a:cubicBezTo>
                    <a:pt x="59852" y="396347"/>
                    <a:pt x="48422" y="406507"/>
                    <a:pt x="40802" y="405237"/>
                  </a:cubicBezTo>
                  <a:cubicBezTo>
                    <a:pt x="31912" y="405237"/>
                    <a:pt x="16672" y="386187"/>
                    <a:pt x="16672" y="377297"/>
                  </a:cubicBezTo>
                  <a:cubicBezTo>
                    <a:pt x="16672" y="370947"/>
                    <a:pt x="23022" y="360787"/>
                    <a:pt x="29372" y="358247"/>
                  </a:cubicBezTo>
                  <a:cubicBezTo>
                    <a:pt x="36992" y="354437"/>
                    <a:pt x="53502" y="356977"/>
                    <a:pt x="59852" y="363327"/>
                  </a:cubicBezTo>
                  <a:cubicBezTo>
                    <a:pt x="64932" y="367137"/>
                    <a:pt x="68742" y="378567"/>
                    <a:pt x="66202" y="386187"/>
                  </a:cubicBezTo>
                  <a:cubicBezTo>
                    <a:pt x="63662" y="393807"/>
                    <a:pt x="50962" y="405237"/>
                    <a:pt x="43342" y="405237"/>
                  </a:cubicBezTo>
                  <a:cubicBezTo>
                    <a:pt x="34452" y="405237"/>
                    <a:pt x="23022" y="396347"/>
                    <a:pt x="16672" y="379837"/>
                  </a:cubicBezTo>
                  <a:cubicBezTo>
                    <a:pt x="-4918" y="331577"/>
                    <a:pt x="-6188" y="73767"/>
                    <a:pt x="16672" y="24237"/>
                  </a:cubicBezTo>
                  <a:cubicBezTo>
                    <a:pt x="23022" y="8997"/>
                    <a:pt x="35722" y="-1163"/>
                    <a:pt x="44612" y="107"/>
                  </a:cubicBezTo>
                  <a:cubicBezTo>
                    <a:pt x="53502" y="107"/>
                    <a:pt x="67472" y="24237"/>
                    <a:pt x="67472" y="24237"/>
                  </a:cubicBezTo>
                </a:path>
              </a:pathLst>
            </a:custGeom>
            <a:solidFill>
              <a:srgbClr val="0571D3"/>
            </a:solidFill>
            <a:ln cap="sq">
              <a:noFill/>
              <a:prstDash val="solid"/>
              <a:miter/>
            </a:ln>
          </p:spPr>
        </p:sp>
      </p:grpSp>
      <p:grpSp>
        <p:nvGrpSpPr>
          <p:cNvPr id="96" name="Group 96"/>
          <p:cNvGrpSpPr/>
          <p:nvPr/>
        </p:nvGrpSpPr>
        <p:grpSpPr>
          <a:xfrm>
            <a:off x="13650277" y="5417820"/>
            <a:ext cx="114300" cy="370522"/>
            <a:chOff x="0" y="0"/>
            <a:chExt cx="152400" cy="494030"/>
          </a:xfrm>
        </p:grpSpPr>
        <p:sp>
          <p:nvSpPr>
            <p:cNvPr id="97" name="Freeform 97"/>
            <p:cNvSpPr/>
            <p:nvPr/>
          </p:nvSpPr>
          <p:spPr>
            <a:xfrm>
              <a:off x="35080" y="50693"/>
              <a:ext cx="66520" cy="392537"/>
            </a:xfrm>
            <a:custGeom>
              <a:avLst/>
              <a:gdLst/>
              <a:ahLst/>
              <a:cxnLst/>
              <a:rect l="l" t="t" r="r" b="b"/>
              <a:pathLst>
                <a:path w="66520" h="392537">
                  <a:moveTo>
                    <a:pt x="66520" y="25507"/>
                  </a:moveTo>
                  <a:cubicBezTo>
                    <a:pt x="58900" y="382377"/>
                    <a:pt x="47470" y="392537"/>
                    <a:pt x="39850" y="392537"/>
                  </a:cubicBezTo>
                  <a:cubicBezTo>
                    <a:pt x="30960" y="391267"/>
                    <a:pt x="15720" y="372217"/>
                    <a:pt x="15720" y="364597"/>
                  </a:cubicBezTo>
                  <a:cubicBezTo>
                    <a:pt x="15720" y="356977"/>
                    <a:pt x="22070" y="346817"/>
                    <a:pt x="28420" y="344277"/>
                  </a:cubicBezTo>
                  <a:cubicBezTo>
                    <a:pt x="36040" y="341737"/>
                    <a:pt x="53820" y="344277"/>
                    <a:pt x="58900" y="349357"/>
                  </a:cubicBezTo>
                  <a:cubicBezTo>
                    <a:pt x="63980" y="354437"/>
                    <a:pt x="67790" y="365867"/>
                    <a:pt x="65250" y="372217"/>
                  </a:cubicBezTo>
                  <a:cubicBezTo>
                    <a:pt x="62710" y="379837"/>
                    <a:pt x="50010" y="392537"/>
                    <a:pt x="42390" y="392537"/>
                  </a:cubicBezTo>
                  <a:cubicBezTo>
                    <a:pt x="33500" y="392537"/>
                    <a:pt x="22070" y="382377"/>
                    <a:pt x="15720" y="367137"/>
                  </a:cubicBezTo>
                  <a:cubicBezTo>
                    <a:pt x="-4600" y="318877"/>
                    <a:pt x="-5870" y="72497"/>
                    <a:pt x="15720" y="25507"/>
                  </a:cubicBezTo>
                  <a:cubicBezTo>
                    <a:pt x="22070" y="8997"/>
                    <a:pt x="34770" y="-1163"/>
                    <a:pt x="43660" y="107"/>
                  </a:cubicBezTo>
                  <a:cubicBezTo>
                    <a:pt x="52550" y="107"/>
                    <a:pt x="66520" y="25507"/>
                    <a:pt x="66520" y="25507"/>
                  </a:cubicBezTo>
                </a:path>
              </a:pathLst>
            </a:custGeom>
            <a:solidFill>
              <a:srgbClr val="0571D3"/>
            </a:solidFill>
            <a:ln cap="sq">
              <a:noFill/>
              <a:prstDash val="solid"/>
              <a:miter/>
            </a:ln>
          </p:spPr>
        </p:sp>
      </p:grpSp>
      <p:grpSp>
        <p:nvGrpSpPr>
          <p:cNvPr id="98" name="Group 98"/>
          <p:cNvGrpSpPr/>
          <p:nvPr/>
        </p:nvGrpSpPr>
        <p:grpSpPr>
          <a:xfrm>
            <a:off x="11455718" y="5417820"/>
            <a:ext cx="124777" cy="432435"/>
            <a:chOff x="0" y="0"/>
            <a:chExt cx="166370" cy="576580"/>
          </a:xfrm>
        </p:grpSpPr>
        <p:sp>
          <p:nvSpPr>
            <p:cNvPr id="99" name="Freeform 99"/>
            <p:cNvSpPr/>
            <p:nvPr/>
          </p:nvSpPr>
          <p:spPr>
            <a:xfrm>
              <a:off x="39102" y="50641"/>
              <a:ext cx="76468" cy="473957"/>
            </a:xfrm>
            <a:custGeom>
              <a:avLst/>
              <a:gdLst/>
              <a:ahLst/>
              <a:cxnLst/>
              <a:rect l="l" t="t" r="r" b="b"/>
              <a:pathLst>
                <a:path w="76468" h="473957">
                  <a:moveTo>
                    <a:pt x="76468" y="25559"/>
                  </a:moveTo>
                  <a:cubicBezTo>
                    <a:pt x="56148" y="464979"/>
                    <a:pt x="44718" y="475139"/>
                    <a:pt x="35828" y="473869"/>
                  </a:cubicBezTo>
                  <a:cubicBezTo>
                    <a:pt x="28208" y="473869"/>
                    <a:pt x="11698" y="454819"/>
                    <a:pt x="12968" y="445929"/>
                  </a:cubicBezTo>
                  <a:cubicBezTo>
                    <a:pt x="12968" y="438309"/>
                    <a:pt x="33288" y="423069"/>
                    <a:pt x="42178" y="424339"/>
                  </a:cubicBezTo>
                  <a:cubicBezTo>
                    <a:pt x="49798" y="425609"/>
                    <a:pt x="63768" y="445929"/>
                    <a:pt x="62498" y="454819"/>
                  </a:cubicBezTo>
                  <a:cubicBezTo>
                    <a:pt x="61228" y="462439"/>
                    <a:pt x="47258" y="475139"/>
                    <a:pt x="38368" y="473869"/>
                  </a:cubicBezTo>
                  <a:cubicBezTo>
                    <a:pt x="30748" y="473869"/>
                    <a:pt x="19318" y="464979"/>
                    <a:pt x="11698" y="448469"/>
                  </a:cubicBezTo>
                  <a:cubicBezTo>
                    <a:pt x="-9892" y="393859"/>
                    <a:pt x="268" y="68739"/>
                    <a:pt x="26938" y="19209"/>
                  </a:cubicBezTo>
                  <a:cubicBezTo>
                    <a:pt x="34558" y="5239"/>
                    <a:pt x="45988" y="-1111"/>
                    <a:pt x="54878" y="159"/>
                  </a:cubicBezTo>
                  <a:cubicBezTo>
                    <a:pt x="62498" y="1429"/>
                    <a:pt x="76468" y="25559"/>
                    <a:pt x="76468" y="25559"/>
                  </a:cubicBezTo>
                </a:path>
              </a:pathLst>
            </a:custGeom>
            <a:solidFill>
              <a:srgbClr val="0571D3"/>
            </a:solidFill>
            <a:ln cap="sq">
              <a:noFill/>
              <a:prstDash val="solid"/>
              <a:miter/>
            </a:ln>
          </p:spPr>
        </p:sp>
      </p:grpSp>
      <p:grpSp>
        <p:nvGrpSpPr>
          <p:cNvPr id="100" name="Group 100"/>
          <p:cNvGrpSpPr/>
          <p:nvPr/>
        </p:nvGrpSpPr>
        <p:grpSpPr>
          <a:xfrm>
            <a:off x="9354502" y="5428297"/>
            <a:ext cx="124777" cy="381000"/>
            <a:chOff x="0" y="0"/>
            <a:chExt cx="166370" cy="508000"/>
          </a:xfrm>
        </p:grpSpPr>
        <p:sp>
          <p:nvSpPr>
            <p:cNvPr id="101" name="Freeform 101"/>
            <p:cNvSpPr/>
            <p:nvPr/>
          </p:nvSpPr>
          <p:spPr>
            <a:xfrm>
              <a:off x="39927" y="50641"/>
              <a:ext cx="75643" cy="405382"/>
            </a:xfrm>
            <a:custGeom>
              <a:avLst/>
              <a:gdLst/>
              <a:ahLst/>
              <a:cxnLst/>
              <a:rect l="l" t="t" r="r" b="b"/>
              <a:pathLst>
                <a:path w="75643" h="405382">
                  <a:moveTo>
                    <a:pt x="75643" y="24289"/>
                  </a:moveTo>
                  <a:cubicBezTo>
                    <a:pt x="52783" y="400209"/>
                    <a:pt x="42623" y="406559"/>
                    <a:pt x="35003" y="405289"/>
                  </a:cubicBezTo>
                  <a:cubicBezTo>
                    <a:pt x="26113" y="404019"/>
                    <a:pt x="9603" y="386239"/>
                    <a:pt x="10873" y="377349"/>
                  </a:cubicBezTo>
                  <a:cubicBezTo>
                    <a:pt x="12143" y="369729"/>
                    <a:pt x="32463" y="353219"/>
                    <a:pt x="40083" y="355759"/>
                  </a:cubicBezTo>
                  <a:cubicBezTo>
                    <a:pt x="48973" y="357029"/>
                    <a:pt x="61673" y="377349"/>
                    <a:pt x="60403" y="386239"/>
                  </a:cubicBezTo>
                  <a:cubicBezTo>
                    <a:pt x="60403" y="393859"/>
                    <a:pt x="45163" y="405289"/>
                    <a:pt x="37543" y="405289"/>
                  </a:cubicBezTo>
                  <a:cubicBezTo>
                    <a:pt x="28653" y="405289"/>
                    <a:pt x="17223" y="396399"/>
                    <a:pt x="10873" y="379889"/>
                  </a:cubicBezTo>
                  <a:cubicBezTo>
                    <a:pt x="-9447" y="331629"/>
                    <a:pt x="713" y="62389"/>
                    <a:pt x="24843" y="19209"/>
                  </a:cubicBezTo>
                  <a:cubicBezTo>
                    <a:pt x="32463" y="5239"/>
                    <a:pt x="43893" y="-1111"/>
                    <a:pt x="52783" y="159"/>
                  </a:cubicBezTo>
                  <a:cubicBezTo>
                    <a:pt x="61673" y="159"/>
                    <a:pt x="75643" y="24289"/>
                    <a:pt x="75643" y="24289"/>
                  </a:cubicBezTo>
                </a:path>
              </a:pathLst>
            </a:custGeom>
            <a:solidFill>
              <a:srgbClr val="0571D3"/>
            </a:solidFill>
            <a:ln cap="sq">
              <a:noFill/>
              <a:prstDash val="solid"/>
              <a:miter/>
            </a:ln>
          </p:spPr>
        </p:sp>
      </p:grpSp>
      <p:grpSp>
        <p:nvGrpSpPr>
          <p:cNvPr id="102" name="Group 102"/>
          <p:cNvGrpSpPr/>
          <p:nvPr/>
        </p:nvGrpSpPr>
        <p:grpSpPr>
          <a:xfrm>
            <a:off x="9333548" y="6586537"/>
            <a:ext cx="124777" cy="391478"/>
            <a:chOff x="0" y="0"/>
            <a:chExt cx="166370" cy="521970"/>
          </a:xfrm>
        </p:grpSpPr>
        <p:sp>
          <p:nvSpPr>
            <p:cNvPr id="103" name="Freeform 103"/>
            <p:cNvSpPr/>
            <p:nvPr/>
          </p:nvSpPr>
          <p:spPr>
            <a:xfrm>
              <a:off x="50192" y="55085"/>
              <a:ext cx="65378" cy="411650"/>
            </a:xfrm>
            <a:custGeom>
              <a:avLst/>
              <a:gdLst/>
              <a:ahLst/>
              <a:cxnLst/>
              <a:rect l="l" t="t" r="r" b="b"/>
              <a:pathLst>
                <a:path w="65378" h="411650">
                  <a:moveTo>
                    <a:pt x="65378" y="27767"/>
                  </a:moveTo>
                  <a:cubicBezTo>
                    <a:pt x="60298" y="366081"/>
                    <a:pt x="53948" y="393699"/>
                    <a:pt x="42518" y="404746"/>
                  </a:cubicBezTo>
                  <a:cubicBezTo>
                    <a:pt x="36168" y="411650"/>
                    <a:pt x="26008" y="413031"/>
                    <a:pt x="19658" y="410269"/>
                  </a:cubicBezTo>
                  <a:cubicBezTo>
                    <a:pt x="12038" y="407507"/>
                    <a:pt x="608" y="392318"/>
                    <a:pt x="608" y="384033"/>
                  </a:cubicBezTo>
                  <a:cubicBezTo>
                    <a:pt x="1878" y="374366"/>
                    <a:pt x="19658" y="356415"/>
                    <a:pt x="27278" y="356415"/>
                  </a:cubicBezTo>
                  <a:cubicBezTo>
                    <a:pt x="36168" y="356415"/>
                    <a:pt x="51408" y="377128"/>
                    <a:pt x="51408" y="386794"/>
                  </a:cubicBezTo>
                  <a:cubicBezTo>
                    <a:pt x="51408" y="395080"/>
                    <a:pt x="38708" y="410269"/>
                    <a:pt x="31088" y="411650"/>
                  </a:cubicBezTo>
                  <a:cubicBezTo>
                    <a:pt x="22198" y="411650"/>
                    <a:pt x="4418" y="399222"/>
                    <a:pt x="608" y="386794"/>
                  </a:cubicBezTo>
                  <a:cubicBezTo>
                    <a:pt x="-3202" y="374366"/>
                    <a:pt x="12038" y="359177"/>
                    <a:pt x="14578" y="332940"/>
                  </a:cubicBezTo>
                  <a:cubicBezTo>
                    <a:pt x="22198" y="272182"/>
                    <a:pt x="-4472" y="62289"/>
                    <a:pt x="15848" y="20863"/>
                  </a:cubicBezTo>
                  <a:cubicBezTo>
                    <a:pt x="22198" y="7054"/>
                    <a:pt x="34898" y="-1231"/>
                    <a:pt x="43788" y="150"/>
                  </a:cubicBezTo>
                  <a:cubicBezTo>
                    <a:pt x="51408" y="1531"/>
                    <a:pt x="65378" y="27767"/>
                    <a:pt x="65378" y="27767"/>
                  </a:cubicBezTo>
                </a:path>
              </a:pathLst>
            </a:custGeom>
            <a:solidFill>
              <a:srgbClr val="0571D3"/>
            </a:solidFill>
            <a:ln cap="sq">
              <a:noFill/>
              <a:prstDash val="solid"/>
              <a:miter/>
            </a:ln>
          </p:spPr>
        </p:sp>
      </p:grpSp>
      <p:grpSp>
        <p:nvGrpSpPr>
          <p:cNvPr id="104" name="Group 104"/>
          <p:cNvGrpSpPr/>
          <p:nvPr/>
        </p:nvGrpSpPr>
        <p:grpSpPr>
          <a:xfrm>
            <a:off x="11496675" y="6597015"/>
            <a:ext cx="135255" cy="309562"/>
            <a:chOff x="0" y="0"/>
            <a:chExt cx="180340" cy="412750"/>
          </a:xfrm>
        </p:grpSpPr>
        <p:sp>
          <p:nvSpPr>
            <p:cNvPr id="105" name="Freeform 105"/>
            <p:cNvSpPr/>
            <p:nvPr/>
          </p:nvSpPr>
          <p:spPr>
            <a:xfrm>
              <a:off x="45851" y="50693"/>
              <a:ext cx="83689" cy="310150"/>
            </a:xfrm>
            <a:custGeom>
              <a:avLst/>
              <a:gdLst/>
              <a:ahLst/>
              <a:cxnLst/>
              <a:rect l="l" t="t" r="r" b="b"/>
              <a:pathLst>
                <a:path w="83689" h="310150">
                  <a:moveTo>
                    <a:pt x="55749" y="24237"/>
                  </a:moveTo>
                  <a:cubicBezTo>
                    <a:pt x="78609" y="299827"/>
                    <a:pt x="65909" y="308717"/>
                    <a:pt x="57019" y="309987"/>
                  </a:cubicBezTo>
                  <a:cubicBezTo>
                    <a:pt x="50669" y="311257"/>
                    <a:pt x="40509" y="304907"/>
                    <a:pt x="36699" y="298557"/>
                  </a:cubicBezTo>
                  <a:cubicBezTo>
                    <a:pt x="32889" y="290937"/>
                    <a:pt x="34159" y="274427"/>
                    <a:pt x="39239" y="266807"/>
                  </a:cubicBezTo>
                  <a:cubicBezTo>
                    <a:pt x="44319" y="261727"/>
                    <a:pt x="54479" y="257917"/>
                    <a:pt x="62099" y="259187"/>
                  </a:cubicBezTo>
                  <a:cubicBezTo>
                    <a:pt x="69719" y="261727"/>
                    <a:pt x="83689" y="273157"/>
                    <a:pt x="83689" y="282047"/>
                  </a:cubicBezTo>
                  <a:cubicBezTo>
                    <a:pt x="83689" y="289667"/>
                    <a:pt x="68449" y="308717"/>
                    <a:pt x="59559" y="309987"/>
                  </a:cubicBezTo>
                  <a:cubicBezTo>
                    <a:pt x="51939" y="311257"/>
                    <a:pt x="41779" y="304907"/>
                    <a:pt x="34159" y="293477"/>
                  </a:cubicBezTo>
                  <a:cubicBezTo>
                    <a:pt x="12569" y="257917"/>
                    <a:pt x="-10291" y="66147"/>
                    <a:pt x="4949" y="24237"/>
                  </a:cubicBezTo>
                  <a:cubicBezTo>
                    <a:pt x="11299" y="8997"/>
                    <a:pt x="25269" y="-1163"/>
                    <a:pt x="34159" y="107"/>
                  </a:cubicBezTo>
                  <a:cubicBezTo>
                    <a:pt x="41779" y="107"/>
                    <a:pt x="55749" y="24237"/>
                    <a:pt x="55749" y="24237"/>
                  </a:cubicBezTo>
                </a:path>
              </a:pathLst>
            </a:custGeom>
            <a:solidFill>
              <a:srgbClr val="0571D3"/>
            </a:solidFill>
            <a:ln cap="sq">
              <a:noFill/>
              <a:prstDash val="solid"/>
              <a:miter/>
            </a:ln>
          </p:spPr>
        </p:sp>
      </p:grpSp>
      <p:grpSp>
        <p:nvGrpSpPr>
          <p:cNvPr id="106" name="Group 106"/>
          <p:cNvGrpSpPr/>
          <p:nvPr/>
        </p:nvGrpSpPr>
        <p:grpSpPr>
          <a:xfrm>
            <a:off x="13670280" y="6586538"/>
            <a:ext cx="135255" cy="309562"/>
            <a:chOff x="0" y="0"/>
            <a:chExt cx="180340" cy="412750"/>
          </a:xfrm>
        </p:grpSpPr>
        <p:sp>
          <p:nvSpPr>
            <p:cNvPr id="107" name="Freeform 107"/>
            <p:cNvSpPr/>
            <p:nvPr/>
          </p:nvSpPr>
          <p:spPr>
            <a:xfrm>
              <a:off x="45362" y="50704"/>
              <a:ext cx="84178" cy="309976"/>
            </a:xfrm>
            <a:custGeom>
              <a:avLst/>
              <a:gdLst/>
              <a:ahLst/>
              <a:cxnLst/>
              <a:rect l="l" t="t" r="r" b="b"/>
              <a:pathLst>
                <a:path w="84178" h="309976">
                  <a:moveTo>
                    <a:pt x="56238" y="25496"/>
                  </a:moveTo>
                  <a:cubicBezTo>
                    <a:pt x="77828" y="299816"/>
                    <a:pt x="66398" y="309976"/>
                    <a:pt x="57508" y="309976"/>
                  </a:cubicBezTo>
                  <a:cubicBezTo>
                    <a:pt x="49888" y="309976"/>
                    <a:pt x="35918" y="298546"/>
                    <a:pt x="33378" y="290926"/>
                  </a:cubicBezTo>
                  <a:cubicBezTo>
                    <a:pt x="32108" y="283306"/>
                    <a:pt x="34648" y="271876"/>
                    <a:pt x="39728" y="268066"/>
                  </a:cubicBezTo>
                  <a:cubicBezTo>
                    <a:pt x="46078" y="261716"/>
                    <a:pt x="62588" y="259176"/>
                    <a:pt x="70208" y="262986"/>
                  </a:cubicBezTo>
                  <a:cubicBezTo>
                    <a:pt x="76558" y="265526"/>
                    <a:pt x="84178" y="274416"/>
                    <a:pt x="84178" y="282036"/>
                  </a:cubicBezTo>
                  <a:cubicBezTo>
                    <a:pt x="84178" y="289656"/>
                    <a:pt x="75288" y="306166"/>
                    <a:pt x="67668" y="308706"/>
                  </a:cubicBezTo>
                  <a:cubicBezTo>
                    <a:pt x="60048" y="311246"/>
                    <a:pt x="43538" y="306166"/>
                    <a:pt x="34648" y="293466"/>
                  </a:cubicBezTo>
                  <a:cubicBezTo>
                    <a:pt x="9248" y="259176"/>
                    <a:pt x="-9802" y="66136"/>
                    <a:pt x="5438" y="25496"/>
                  </a:cubicBezTo>
                  <a:cubicBezTo>
                    <a:pt x="11788" y="10256"/>
                    <a:pt x="25758" y="-1174"/>
                    <a:pt x="34648" y="96"/>
                  </a:cubicBezTo>
                  <a:cubicBezTo>
                    <a:pt x="42268" y="96"/>
                    <a:pt x="56238" y="25496"/>
                    <a:pt x="56238" y="25496"/>
                  </a:cubicBezTo>
                </a:path>
              </a:pathLst>
            </a:custGeom>
            <a:solidFill>
              <a:srgbClr val="0571D3"/>
            </a:solidFill>
            <a:ln cap="sq">
              <a:noFill/>
              <a:prstDash val="solid"/>
              <a:miter/>
            </a:ln>
          </p:spPr>
        </p:sp>
      </p:grpSp>
      <p:grpSp>
        <p:nvGrpSpPr>
          <p:cNvPr id="108" name="Group 108"/>
          <p:cNvGrpSpPr/>
          <p:nvPr/>
        </p:nvGrpSpPr>
        <p:grpSpPr>
          <a:xfrm>
            <a:off x="15680055" y="6576060"/>
            <a:ext cx="124777" cy="401955"/>
            <a:chOff x="0" y="0"/>
            <a:chExt cx="166370" cy="535940"/>
          </a:xfrm>
        </p:grpSpPr>
        <p:sp>
          <p:nvSpPr>
            <p:cNvPr id="109" name="Freeform 109"/>
            <p:cNvSpPr/>
            <p:nvPr/>
          </p:nvSpPr>
          <p:spPr>
            <a:xfrm>
              <a:off x="38416" y="50800"/>
              <a:ext cx="77154" cy="433233"/>
            </a:xfrm>
            <a:custGeom>
              <a:avLst/>
              <a:gdLst/>
              <a:ahLst/>
              <a:cxnLst/>
              <a:rect l="l" t="t" r="r" b="b"/>
              <a:pathLst>
                <a:path w="77154" h="433233">
                  <a:moveTo>
                    <a:pt x="63184" y="25400"/>
                  </a:moveTo>
                  <a:cubicBezTo>
                    <a:pt x="70804" y="424180"/>
                    <a:pt x="58104" y="433070"/>
                    <a:pt x="50484" y="433070"/>
                  </a:cubicBezTo>
                  <a:cubicBezTo>
                    <a:pt x="42864" y="434340"/>
                    <a:pt x="32704" y="427990"/>
                    <a:pt x="30164" y="421640"/>
                  </a:cubicBezTo>
                  <a:cubicBezTo>
                    <a:pt x="26354" y="414020"/>
                    <a:pt x="27624" y="396240"/>
                    <a:pt x="32704" y="391160"/>
                  </a:cubicBezTo>
                  <a:cubicBezTo>
                    <a:pt x="39054" y="384810"/>
                    <a:pt x="55564" y="382270"/>
                    <a:pt x="63184" y="386080"/>
                  </a:cubicBezTo>
                  <a:cubicBezTo>
                    <a:pt x="69534" y="388620"/>
                    <a:pt x="75884" y="398780"/>
                    <a:pt x="77154" y="405130"/>
                  </a:cubicBezTo>
                  <a:cubicBezTo>
                    <a:pt x="77154" y="414020"/>
                    <a:pt x="68264" y="429260"/>
                    <a:pt x="60644" y="431800"/>
                  </a:cubicBezTo>
                  <a:cubicBezTo>
                    <a:pt x="53024" y="434340"/>
                    <a:pt x="36514" y="429260"/>
                    <a:pt x="27624" y="416560"/>
                  </a:cubicBezTo>
                  <a:cubicBezTo>
                    <a:pt x="-1586" y="373380"/>
                    <a:pt x="-9206" y="77470"/>
                    <a:pt x="12384" y="25400"/>
                  </a:cubicBezTo>
                  <a:cubicBezTo>
                    <a:pt x="18734" y="8890"/>
                    <a:pt x="32704" y="0"/>
                    <a:pt x="40324" y="0"/>
                  </a:cubicBezTo>
                  <a:cubicBezTo>
                    <a:pt x="49214" y="1270"/>
                    <a:pt x="63184" y="25400"/>
                    <a:pt x="63184" y="25400"/>
                  </a:cubicBezTo>
                </a:path>
              </a:pathLst>
            </a:custGeom>
            <a:solidFill>
              <a:srgbClr val="0571D3"/>
            </a:solidFill>
            <a:ln cap="sq">
              <a:noFill/>
              <a:prstDash val="solid"/>
              <a:miter/>
            </a:ln>
          </p:spPr>
        </p:sp>
      </p:grpSp>
      <p:grpSp>
        <p:nvGrpSpPr>
          <p:cNvPr id="110" name="Group 110"/>
          <p:cNvGrpSpPr/>
          <p:nvPr/>
        </p:nvGrpSpPr>
        <p:grpSpPr>
          <a:xfrm>
            <a:off x="15680055" y="7919085"/>
            <a:ext cx="145733" cy="360045"/>
            <a:chOff x="0" y="0"/>
            <a:chExt cx="194310" cy="480060"/>
          </a:xfrm>
        </p:grpSpPr>
        <p:sp>
          <p:nvSpPr>
            <p:cNvPr id="111" name="Freeform 111"/>
            <p:cNvSpPr/>
            <p:nvPr/>
          </p:nvSpPr>
          <p:spPr>
            <a:xfrm>
              <a:off x="49767" y="59018"/>
              <a:ext cx="92542" cy="360642"/>
            </a:xfrm>
            <a:custGeom>
              <a:avLst/>
              <a:gdLst/>
              <a:ahLst/>
              <a:cxnLst/>
              <a:rect l="l" t="t" r="r" b="b"/>
              <a:pathLst>
                <a:path w="92542" h="360642">
                  <a:moveTo>
                    <a:pt x="50563" y="22223"/>
                  </a:moveTo>
                  <a:cubicBezTo>
                    <a:pt x="89933" y="347187"/>
                    <a:pt x="82313" y="357526"/>
                    <a:pt x="74693" y="360481"/>
                  </a:cubicBezTo>
                  <a:cubicBezTo>
                    <a:pt x="65803" y="361958"/>
                    <a:pt x="44213" y="347187"/>
                    <a:pt x="42943" y="338324"/>
                  </a:cubicBezTo>
                  <a:cubicBezTo>
                    <a:pt x="40403" y="327984"/>
                    <a:pt x="54373" y="304350"/>
                    <a:pt x="63263" y="302873"/>
                  </a:cubicBezTo>
                  <a:cubicBezTo>
                    <a:pt x="70883" y="301396"/>
                    <a:pt x="91203" y="319122"/>
                    <a:pt x="92473" y="327984"/>
                  </a:cubicBezTo>
                  <a:cubicBezTo>
                    <a:pt x="93743" y="338324"/>
                    <a:pt x="77233" y="359003"/>
                    <a:pt x="68343" y="360481"/>
                  </a:cubicBezTo>
                  <a:cubicBezTo>
                    <a:pt x="60723" y="361958"/>
                    <a:pt x="49293" y="353095"/>
                    <a:pt x="42943" y="341278"/>
                  </a:cubicBezTo>
                  <a:cubicBezTo>
                    <a:pt x="32783" y="319122"/>
                    <a:pt x="41673" y="265946"/>
                    <a:pt x="36593" y="221632"/>
                  </a:cubicBezTo>
                  <a:cubicBezTo>
                    <a:pt x="30243" y="165502"/>
                    <a:pt x="-6587" y="65059"/>
                    <a:pt x="1033" y="29608"/>
                  </a:cubicBezTo>
                  <a:cubicBezTo>
                    <a:pt x="4843" y="13360"/>
                    <a:pt x="15003" y="1543"/>
                    <a:pt x="22623" y="66"/>
                  </a:cubicBezTo>
                  <a:cubicBezTo>
                    <a:pt x="31513" y="-1411"/>
                    <a:pt x="50563" y="22223"/>
                    <a:pt x="50563" y="22223"/>
                  </a:cubicBezTo>
                </a:path>
              </a:pathLst>
            </a:custGeom>
            <a:solidFill>
              <a:srgbClr val="0571D3"/>
            </a:solidFill>
            <a:ln cap="sq">
              <a:noFill/>
              <a:prstDash val="solid"/>
              <a:miter/>
            </a:ln>
          </p:spPr>
        </p:sp>
      </p:grpSp>
      <p:grpSp>
        <p:nvGrpSpPr>
          <p:cNvPr id="112" name="Group 112"/>
          <p:cNvGrpSpPr/>
          <p:nvPr/>
        </p:nvGrpSpPr>
        <p:grpSpPr>
          <a:xfrm>
            <a:off x="13670280" y="7929562"/>
            <a:ext cx="124777" cy="349567"/>
            <a:chOff x="0" y="0"/>
            <a:chExt cx="166370" cy="466090"/>
          </a:xfrm>
        </p:grpSpPr>
        <p:sp>
          <p:nvSpPr>
            <p:cNvPr id="113" name="Freeform 113"/>
            <p:cNvSpPr/>
            <p:nvPr/>
          </p:nvSpPr>
          <p:spPr>
            <a:xfrm>
              <a:off x="38807" y="41996"/>
              <a:ext cx="76763" cy="382009"/>
            </a:xfrm>
            <a:custGeom>
              <a:avLst/>
              <a:gdLst/>
              <a:ahLst/>
              <a:cxnLst/>
              <a:rect l="l" t="t" r="r" b="b"/>
              <a:pathLst>
                <a:path w="76763" h="382009">
                  <a:moveTo>
                    <a:pt x="62793" y="21131"/>
                  </a:moveTo>
                  <a:cubicBezTo>
                    <a:pt x="70413" y="373592"/>
                    <a:pt x="58983" y="380957"/>
                    <a:pt x="50093" y="382009"/>
                  </a:cubicBezTo>
                  <a:cubicBezTo>
                    <a:pt x="42473" y="382009"/>
                    <a:pt x="28503" y="371488"/>
                    <a:pt x="27233" y="365175"/>
                  </a:cubicBezTo>
                  <a:cubicBezTo>
                    <a:pt x="24693" y="359915"/>
                    <a:pt x="27233" y="350445"/>
                    <a:pt x="32313" y="346237"/>
                  </a:cubicBezTo>
                  <a:cubicBezTo>
                    <a:pt x="38663" y="342029"/>
                    <a:pt x="56443" y="338872"/>
                    <a:pt x="62793" y="342029"/>
                  </a:cubicBezTo>
                  <a:cubicBezTo>
                    <a:pt x="70413" y="344133"/>
                    <a:pt x="76763" y="352550"/>
                    <a:pt x="76763" y="357810"/>
                  </a:cubicBezTo>
                  <a:cubicBezTo>
                    <a:pt x="76763" y="365175"/>
                    <a:pt x="61523" y="380957"/>
                    <a:pt x="52633" y="382009"/>
                  </a:cubicBezTo>
                  <a:cubicBezTo>
                    <a:pt x="45013" y="382009"/>
                    <a:pt x="33583" y="373592"/>
                    <a:pt x="25963" y="360967"/>
                  </a:cubicBezTo>
                  <a:cubicBezTo>
                    <a:pt x="1833" y="316778"/>
                    <a:pt x="-10867" y="65320"/>
                    <a:pt x="11993" y="21131"/>
                  </a:cubicBezTo>
                  <a:cubicBezTo>
                    <a:pt x="19613" y="7454"/>
                    <a:pt x="32313" y="-963"/>
                    <a:pt x="41203" y="89"/>
                  </a:cubicBezTo>
                  <a:cubicBezTo>
                    <a:pt x="48823" y="89"/>
                    <a:pt x="62793" y="21131"/>
                    <a:pt x="62793" y="21131"/>
                  </a:cubicBezTo>
                </a:path>
              </a:pathLst>
            </a:custGeom>
            <a:solidFill>
              <a:srgbClr val="0571D3"/>
            </a:solidFill>
            <a:ln cap="sq">
              <a:noFill/>
              <a:prstDash val="solid"/>
              <a:miter/>
            </a:ln>
          </p:spPr>
        </p:sp>
      </p:grpSp>
      <p:grpSp>
        <p:nvGrpSpPr>
          <p:cNvPr id="114" name="Group 114"/>
          <p:cNvGrpSpPr/>
          <p:nvPr/>
        </p:nvGrpSpPr>
        <p:grpSpPr>
          <a:xfrm>
            <a:off x="11507152" y="7919085"/>
            <a:ext cx="145733" cy="360045"/>
            <a:chOff x="0" y="0"/>
            <a:chExt cx="194310" cy="480060"/>
          </a:xfrm>
        </p:grpSpPr>
        <p:sp>
          <p:nvSpPr>
            <p:cNvPr id="115" name="Freeform 115"/>
            <p:cNvSpPr/>
            <p:nvPr/>
          </p:nvSpPr>
          <p:spPr>
            <a:xfrm>
              <a:off x="48838" y="46721"/>
              <a:ext cx="98692" cy="386618"/>
            </a:xfrm>
            <a:custGeom>
              <a:avLst/>
              <a:gdLst/>
              <a:ahLst/>
              <a:cxnLst/>
              <a:rect l="l" t="t" r="r" b="b"/>
              <a:pathLst>
                <a:path w="98692" h="386618">
                  <a:moveTo>
                    <a:pt x="52762" y="23361"/>
                  </a:moveTo>
                  <a:cubicBezTo>
                    <a:pt x="97212" y="279159"/>
                    <a:pt x="106102" y="337561"/>
                    <a:pt x="93402" y="363257"/>
                  </a:cubicBezTo>
                  <a:cubicBezTo>
                    <a:pt x="88322" y="374938"/>
                    <a:pt x="75622" y="385450"/>
                    <a:pt x="66732" y="386618"/>
                  </a:cubicBezTo>
                  <a:cubicBezTo>
                    <a:pt x="60382" y="386618"/>
                    <a:pt x="50222" y="380778"/>
                    <a:pt x="46412" y="374938"/>
                  </a:cubicBezTo>
                  <a:cubicBezTo>
                    <a:pt x="43872" y="367929"/>
                    <a:pt x="45142" y="352745"/>
                    <a:pt x="50222" y="346905"/>
                  </a:cubicBezTo>
                  <a:cubicBezTo>
                    <a:pt x="54032" y="341065"/>
                    <a:pt x="65462" y="338729"/>
                    <a:pt x="73082" y="339897"/>
                  </a:cubicBezTo>
                  <a:cubicBezTo>
                    <a:pt x="80702" y="341065"/>
                    <a:pt x="93402" y="352745"/>
                    <a:pt x="93402" y="359753"/>
                  </a:cubicBezTo>
                  <a:cubicBezTo>
                    <a:pt x="94672" y="367929"/>
                    <a:pt x="85782" y="381946"/>
                    <a:pt x="78162" y="384282"/>
                  </a:cubicBezTo>
                  <a:cubicBezTo>
                    <a:pt x="69272" y="386618"/>
                    <a:pt x="52762" y="380778"/>
                    <a:pt x="45142" y="370265"/>
                  </a:cubicBezTo>
                  <a:cubicBezTo>
                    <a:pt x="27362" y="345737"/>
                    <a:pt x="46412" y="258135"/>
                    <a:pt x="40062" y="200901"/>
                  </a:cubicBezTo>
                  <a:cubicBezTo>
                    <a:pt x="32442" y="142500"/>
                    <a:pt x="-9468" y="53730"/>
                    <a:pt x="1962" y="23361"/>
                  </a:cubicBezTo>
                  <a:cubicBezTo>
                    <a:pt x="7042" y="10512"/>
                    <a:pt x="22282" y="0"/>
                    <a:pt x="31172" y="0"/>
                  </a:cubicBezTo>
                  <a:cubicBezTo>
                    <a:pt x="38792" y="1168"/>
                    <a:pt x="52762" y="23361"/>
                    <a:pt x="52762" y="23361"/>
                  </a:cubicBezTo>
                </a:path>
              </a:pathLst>
            </a:custGeom>
            <a:solidFill>
              <a:srgbClr val="0571D3"/>
            </a:solidFill>
            <a:ln cap="sq">
              <a:noFill/>
              <a:prstDash val="solid"/>
              <a:miter/>
            </a:ln>
          </p:spPr>
        </p:sp>
      </p:grpSp>
      <p:grpSp>
        <p:nvGrpSpPr>
          <p:cNvPr id="116" name="Group 116"/>
          <p:cNvGrpSpPr/>
          <p:nvPr/>
        </p:nvGrpSpPr>
        <p:grpSpPr>
          <a:xfrm>
            <a:off x="9344025" y="7908607"/>
            <a:ext cx="124777" cy="370522"/>
            <a:chOff x="0" y="0"/>
            <a:chExt cx="166370" cy="494030"/>
          </a:xfrm>
        </p:grpSpPr>
        <p:sp>
          <p:nvSpPr>
            <p:cNvPr id="117" name="Freeform 117"/>
            <p:cNvSpPr/>
            <p:nvPr/>
          </p:nvSpPr>
          <p:spPr>
            <a:xfrm>
              <a:off x="40563" y="50800"/>
              <a:ext cx="74545" cy="392507"/>
            </a:xfrm>
            <a:custGeom>
              <a:avLst/>
              <a:gdLst/>
              <a:ahLst/>
              <a:cxnLst/>
              <a:rect l="l" t="t" r="r" b="b"/>
              <a:pathLst>
                <a:path w="74545" h="392507">
                  <a:moveTo>
                    <a:pt x="61037" y="25400"/>
                  </a:moveTo>
                  <a:cubicBezTo>
                    <a:pt x="68657" y="383540"/>
                    <a:pt x="55957" y="393700"/>
                    <a:pt x="48337" y="392430"/>
                  </a:cubicBezTo>
                  <a:cubicBezTo>
                    <a:pt x="39447" y="392430"/>
                    <a:pt x="24207" y="373380"/>
                    <a:pt x="24207" y="364490"/>
                  </a:cubicBezTo>
                  <a:cubicBezTo>
                    <a:pt x="24207" y="356870"/>
                    <a:pt x="36907" y="344170"/>
                    <a:pt x="45797" y="342900"/>
                  </a:cubicBezTo>
                  <a:cubicBezTo>
                    <a:pt x="52147" y="340360"/>
                    <a:pt x="63577" y="345440"/>
                    <a:pt x="67387" y="350520"/>
                  </a:cubicBezTo>
                  <a:cubicBezTo>
                    <a:pt x="72467" y="355600"/>
                    <a:pt x="76277" y="365760"/>
                    <a:pt x="73737" y="373380"/>
                  </a:cubicBezTo>
                  <a:cubicBezTo>
                    <a:pt x="72467" y="381000"/>
                    <a:pt x="58497" y="392430"/>
                    <a:pt x="50877" y="392430"/>
                  </a:cubicBezTo>
                  <a:cubicBezTo>
                    <a:pt x="41987" y="392430"/>
                    <a:pt x="30557" y="383540"/>
                    <a:pt x="24207" y="367030"/>
                  </a:cubicBezTo>
                  <a:cubicBezTo>
                    <a:pt x="2617" y="320040"/>
                    <a:pt x="-10083" y="73660"/>
                    <a:pt x="10237" y="25400"/>
                  </a:cubicBezTo>
                  <a:cubicBezTo>
                    <a:pt x="16587" y="10160"/>
                    <a:pt x="30557" y="0"/>
                    <a:pt x="39447" y="0"/>
                  </a:cubicBezTo>
                  <a:cubicBezTo>
                    <a:pt x="47067" y="1270"/>
                    <a:pt x="61037" y="25400"/>
                    <a:pt x="61037" y="25400"/>
                  </a:cubicBezTo>
                </a:path>
              </a:pathLst>
            </a:custGeom>
            <a:solidFill>
              <a:srgbClr val="0571D3"/>
            </a:solidFill>
            <a:ln cap="sq">
              <a:noFill/>
              <a:prstDash val="solid"/>
              <a:miter/>
            </a:ln>
          </p:spPr>
        </p:sp>
      </p:grpSp>
      <p:sp>
        <p:nvSpPr>
          <p:cNvPr id="118" name="AutoShape 118"/>
          <p:cNvSpPr/>
          <p:nvPr/>
        </p:nvSpPr>
        <p:spPr>
          <a:xfrm flipH="1">
            <a:off x="9150103" y="4540019"/>
            <a:ext cx="6561860" cy="0"/>
          </a:xfrm>
          <a:prstGeom prst="line">
            <a:avLst/>
          </a:prstGeom>
          <a:ln w="38100" cap="flat">
            <a:solidFill>
              <a:srgbClr val="004068"/>
            </a:solidFill>
            <a:prstDash val="solid"/>
            <a:headEnd type="none" w="sm" len="sm"/>
            <a:tailEnd type="none" w="sm" len="sm"/>
          </a:ln>
        </p:spPr>
      </p:sp>
      <p:sp>
        <p:nvSpPr>
          <p:cNvPr id="119" name="AutoShape 119"/>
          <p:cNvSpPr/>
          <p:nvPr/>
        </p:nvSpPr>
        <p:spPr>
          <a:xfrm flipH="1">
            <a:off x="9107164" y="5729325"/>
            <a:ext cx="6640518" cy="0"/>
          </a:xfrm>
          <a:prstGeom prst="line">
            <a:avLst/>
          </a:prstGeom>
          <a:ln w="38100" cap="flat">
            <a:solidFill>
              <a:srgbClr val="004068"/>
            </a:solidFill>
            <a:prstDash val="solid"/>
            <a:headEnd type="none" w="sm" len="sm"/>
            <a:tailEnd type="none" w="sm" len="sm"/>
          </a:ln>
        </p:spPr>
      </p:sp>
      <p:sp>
        <p:nvSpPr>
          <p:cNvPr id="120" name="AutoShape 120"/>
          <p:cNvSpPr/>
          <p:nvPr/>
        </p:nvSpPr>
        <p:spPr>
          <a:xfrm flipH="1" flipV="1">
            <a:off x="9107164" y="6929770"/>
            <a:ext cx="6635280" cy="8982"/>
          </a:xfrm>
          <a:prstGeom prst="line">
            <a:avLst/>
          </a:prstGeom>
          <a:ln w="38100" cap="flat">
            <a:solidFill>
              <a:srgbClr val="004068"/>
            </a:solidFill>
            <a:prstDash val="solid"/>
            <a:headEnd type="none" w="sm" len="sm"/>
            <a:tailEnd type="none" w="sm" len="sm"/>
          </a:ln>
        </p:spPr>
      </p:sp>
      <p:sp>
        <p:nvSpPr>
          <p:cNvPr id="121" name="AutoShape 121"/>
          <p:cNvSpPr/>
          <p:nvPr/>
        </p:nvSpPr>
        <p:spPr>
          <a:xfrm flipH="1" flipV="1">
            <a:off x="9144000" y="8224407"/>
            <a:ext cx="6608921" cy="0"/>
          </a:xfrm>
          <a:prstGeom prst="line">
            <a:avLst/>
          </a:prstGeom>
          <a:ln w="38100" cap="flat">
            <a:solidFill>
              <a:srgbClr val="004068"/>
            </a:solidFill>
            <a:prstDash val="solid"/>
            <a:headEnd type="none" w="sm" len="sm"/>
            <a:tailEnd type="none" w="sm" len="sm"/>
          </a:ln>
        </p:spPr>
      </p:sp>
      <p:sp>
        <p:nvSpPr>
          <p:cNvPr id="122" name="TextBox 122"/>
          <p:cNvSpPr txBox="1"/>
          <p:nvPr/>
        </p:nvSpPr>
        <p:spPr>
          <a:xfrm>
            <a:off x="8209122" y="5514022"/>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Row 1</a:t>
            </a:r>
          </a:p>
        </p:txBody>
      </p:sp>
      <p:sp>
        <p:nvSpPr>
          <p:cNvPr id="123" name="TextBox 123"/>
          <p:cNvSpPr txBox="1"/>
          <p:nvPr/>
        </p:nvSpPr>
        <p:spPr>
          <a:xfrm>
            <a:off x="8209122" y="6661785"/>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Row 2</a:t>
            </a:r>
          </a:p>
        </p:txBody>
      </p:sp>
      <p:sp>
        <p:nvSpPr>
          <p:cNvPr id="124" name="TextBox 124"/>
          <p:cNvSpPr txBox="1"/>
          <p:nvPr/>
        </p:nvSpPr>
        <p:spPr>
          <a:xfrm>
            <a:off x="8209122" y="7984807"/>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Row 3</a:t>
            </a:r>
          </a:p>
        </p:txBody>
      </p:sp>
      <p:grpSp>
        <p:nvGrpSpPr>
          <p:cNvPr id="125" name="Group 125"/>
          <p:cNvGrpSpPr/>
          <p:nvPr/>
        </p:nvGrpSpPr>
        <p:grpSpPr>
          <a:xfrm>
            <a:off x="11124248" y="4436745"/>
            <a:ext cx="184785" cy="189548"/>
            <a:chOff x="0" y="0"/>
            <a:chExt cx="246380" cy="252730"/>
          </a:xfrm>
        </p:grpSpPr>
        <p:sp>
          <p:nvSpPr>
            <p:cNvPr id="126" name="Freeform 126"/>
            <p:cNvSpPr/>
            <p:nvPr/>
          </p:nvSpPr>
          <p:spPr>
            <a:xfrm>
              <a:off x="47065" y="50746"/>
              <a:ext cx="145975" cy="152157"/>
            </a:xfrm>
            <a:custGeom>
              <a:avLst/>
              <a:gdLst/>
              <a:ahLst/>
              <a:cxnLst/>
              <a:rect l="l" t="t" r="r" b="b"/>
              <a:pathLst>
                <a:path w="145975" h="152157">
                  <a:moveTo>
                    <a:pt x="145975" y="52124"/>
                  </a:moveTo>
                  <a:cubicBezTo>
                    <a:pt x="143435" y="106734"/>
                    <a:pt x="120575" y="134674"/>
                    <a:pt x="105335" y="144834"/>
                  </a:cubicBezTo>
                  <a:cubicBezTo>
                    <a:pt x="93905" y="151184"/>
                    <a:pt x="82475" y="153724"/>
                    <a:pt x="68505" y="151184"/>
                  </a:cubicBezTo>
                  <a:cubicBezTo>
                    <a:pt x="50725" y="147374"/>
                    <a:pt x="18975" y="132134"/>
                    <a:pt x="8815" y="114354"/>
                  </a:cubicBezTo>
                  <a:cubicBezTo>
                    <a:pt x="-2615" y="96574"/>
                    <a:pt x="-1345" y="61014"/>
                    <a:pt x="3735" y="43234"/>
                  </a:cubicBezTo>
                  <a:cubicBezTo>
                    <a:pt x="7545" y="30534"/>
                    <a:pt x="17705" y="21644"/>
                    <a:pt x="26595" y="15294"/>
                  </a:cubicBezTo>
                  <a:cubicBezTo>
                    <a:pt x="35485" y="7674"/>
                    <a:pt x="46915" y="54"/>
                    <a:pt x="59615" y="54"/>
                  </a:cubicBezTo>
                  <a:cubicBezTo>
                    <a:pt x="78665" y="-1216"/>
                    <a:pt x="128195" y="20374"/>
                    <a:pt x="128195" y="20374"/>
                  </a:cubicBezTo>
                </a:path>
              </a:pathLst>
            </a:custGeom>
            <a:solidFill>
              <a:srgbClr val="E7191F"/>
            </a:solidFill>
            <a:ln cap="sq">
              <a:noFill/>
              <a:prstDash val="solid"/>
              <a:miter/>
            </a:ln>
          </p:spPr>
        </p:sp>
      </p:grpSp>
      <p:grpSp>
        <p:nvGrpSpPr>
          <p:cNvPr id="127" name="Group 127"/>
          <p:cNvGrpSpPr/>
          <p:nvPr/>
        </p:nvGrpSpPr>
        <p:grpSpPr>
          <a:xfrm>
            <a:off x="11105198" y="5633085"/>
            <a:ext cx="188595" cy="184785"/>
            <a:chOff x="0" y="0"/>
            <a:chExt cx="251460" cy="246380"/>
          </a:xfrm>
        </p:grpSpPr>
        <p:sp>
          <p:nvSpPr>
            <p:cNvPr id="128" name="Freeform 128"/>
            <p:cNvSpPr/>
            <p:nvPr/>
          </p:nvSpPr>
          <p:spPr>
            <a:xfrm>
              <a:off x="50637" y="50746"/>
              <a:ext cx="148753" cy="147163"/>
            </a:xfrm>
            <a:custGeom>
              <a:avLst/>
              <a:gdLst/>
              <a:ahLst/>
              <a:cxnLst/>
              <a:rect l="l" t="t" r="r" b="b"/>
              <a:pathLst>
                <a:path w="148753" h="147163">
                  <a:moveTo>
                    <a:pt x="148753" y="52124"/>
                  </a:moveTo>
                  <a:cubicBezTo>
                    <a:pt x="129703" y="133404"/>
                    <a:pt x="119543" y="139754"/>
                    <a:pt x="108113" y="143564"/>
                  </a:cubicBezTo>
                  <a:cubicBezTo>
                    <a:pt x="90333" y="149914"/>
                    <a:pt x="53503" y="147374"/>
                    <a:pt x="36993" y="139754"/>
                  </a:cubicBezTo>
                  <a:cubicBezTo>
                    <a:pt x="24293" y="134674"/>
                    <a:pt x="16673" y="124514"/>
                    <a:pt x="11593" y="114354"/>
                  </a:cubicBezTo>
                  <a:cubicBezTo>
                    <a:pt x="5243" y="104194"/>
                    <a:pt x="-1107" y="92764"/>
                    <a:pt x="163" y="78794"/>
                  </a:cubicBezTo>
                  <a:cubicBezTo>
                    <a:pt x="1433" y="61014"/>
                    <a:pt x="16673" y="27994"/>
                    <a:pt x="29373" y="14024"/>
                  </a:cubicBezTo>
                  <a:cubicBezTo>
                    <a:pt x="38263" y="5134"/>
                    <a:pt x="49693" y="54"/>
                    <a:pt x="62393" y="54"/>
                  </a:cubicBezTo>
                  <a:cubicBezTo>
                    <a:pt x="81443" y="-1216"/>
                    <a:pt x="129703" y="20374"/>
                    <a:pt x="129703" y="20374"/>
                  </a:cubicBezTo>
                </a:path>
              </a:pathLst>
            </a:custGeom>
            <a:solidFill>
              <a:srgbClr val="E7191F"/>
            </a:solidFill>
            <a:ln cap="sq">
              <a:noFill/>
              <a:prstDash val="solid"/>
              <a:miter/>
            </a:ln>
          </p:spPr>
        </p:sp>
      </p:grpSp>
      <p:grpSp>
        <p:nvGrpSpPr>
          <p:cNvPr id="129" name="Group 129"/>
          <p:cNvGrpSpPr/>
          <p:nvPr/>
        </p:nvGrpSpPr>
        <p:grpSpPr>
          <a:xfrm>
            <a:off x="11127105" y="6836093"/>
            <a:ext cx="188595" cy="184785"/>
            <a:chOff x="0" y="0"/>
            <a:chExt cx="251460" cy="246380"/>
          </a:xfrm>
        </p:grpSpPr>
        <p:sp>
          <p:nvSpPr>
            <p:cNvPr id="130" name="Freeform 130"/>
            <p:cNvSpPr/>
            <p:nvPr/>
          </p:nvSpPr>
          <p:spPr>
            <a:xfrm>
              <a:off x="50636" y="50749"/>
              <a:ext cx="148754" cy="147474"/>
            </a:xfrm>
            <a:custGeom>
              <a:avLst/>
              <a:gdLst/>
              <a:ahLst/>
              <a:cxnLst/>
              <a:rect l="l" t="t" r="r" b="b"/>
              <a:pathLst>
                <a:path w="148754" h="147474">
                  <a:moveTo>
                    <a:pt x="148754" y="52121"/>
                  </a:moveTo>
                  <a:cubicBezTo>
                    <a:pt x="129704" y="133401"/>
                    <a:pt x="119544" y="141021"/>
                    <a:pt x="106844" y="144831"/>
                  </a:cubicBezTo>
                  <a:cubicBezTo>
                    <a:pt x="89064" y="149911"/>
                    <a:pt x="53504" y="147371"/>
                    <a:pt x="36994" y="139751"/>
                  </a:cubicBezTo>
                  <a:cubicBezTo>
                    <a:pt x="24294" y="134671"/>
                    <a:pt x="16674" y="124511"/>
                    <a:pt x="10324" y="114351"/>
                  </a:cubicBezTo>
                  <a:cubicBezTo>
                    <a:pt x="5244" y="104191"/>
                    <a:pt x="-1106" y="92761"/>
                    <a:pt x="164" y="80061"/>
                  </a:cubicBezTo>
                  <a:cubicBezTo>
                    <a:pt x="1434" y="61011"/>
                    <a:pt x="15404" y="27991"/>
                    <a:pt x="29374" y="15291"/>
                  </a:cubicBezTo>
                  <a:cubicBezTo>
                    <a:pt x="38264" y="5131"/>
                    <a:pt x="49694" y="1321"/>
                    <a:pt x="62394" y="51"/>
                  </a:cubicBezTo>
                  <a:cubicBezTo>
                    <a:pt x="80174" y="-1219"/>
                    <a:pt x="129704" y="21641"/>
                    <a:pt x="129704" y="21641"/>
                  </a:cubicBezTo>
                </a:path>
              </a:pathLst>
            </a:custGeom>
            <a:solidFill>
              <a:srgbClr val="E7191F"/>
            </a:solidFill>
            <a:ln cap="sq">
              <a:noFill/>
              <a:prstDash val="solid"/>
              <a:miter/>
            </a:ln>
          </p:spPr>
        </p:sp>
      </p:grpSp>
      <p:grpSp>
        <p:nvGrpSpPr>
          <p:cNvPr id="131" name="Group 131"/>
          <p:cNvGrpSpPr/>
          <p:nvPr/>
        </p:nvGrpSpPr>
        <p:grpSpPr>
          <a:xfrm>
            <a:off x="11119485" y="7916228"/>
            <a:ext cx="188595" cy="184785"/>
            <a:chOff x="0" y="0"/>
            <a:chExt cx="251460" cy="246380"/>
          </a:xfrm>
        </p:grpSpPr>
        <p:sp>
          <p:nvSpPr>
            <p:cNvPr id="132" name="Freeform 132"/>
            <p:cNvSpPr/>
            <p:nvPr/>
          </p:nvSpPr>
          <p:spPr>
            <a:xfrm>
              <a:off x="50800" y="50749"/>
              <a:ext cx="148590" cy="147474"/>
            </a:xfrm>
            <a:custGeom>
              <a:avLst/>
              <a:gdLst/>
              <a:ahLst/>
              <a:cxnLst/>
              <a:rect l="l" t="t" r="r" b="b"/>
              <a:pathLst>
                <a:path w="148590" h="147474">
                  <a:moveTo>
                    <a:pt x="148590" y="52121"/>
                  </a:moveTo>
                  <a:cubicBezTo>
                    <a:pt x="129540" y="133401"/>
                    <a:pt x="120650" y="141021"/>
                    <a:pt x="107950" y="144831"/>
                  </a:cubicBezTo>
                  <a:cubicBezTo>
                    <a:pt x="90170" y="149911"/>
                    <a:pt x="53340" y="147371"/>
                    <a:pt x="36830" y="139751"/>
                  </a:cubicBezTo>
                  <a:cubicBezTo>
                    <a:pt x="25400" y="134671"/>
                    <a:pt x="17780" y="124511"/>
                    <a:pt x="11430" y="114351"/>
                  </a:cubicBezTo>
                  <a:cubicBezTo>
                    <a:pt x="5080" y="104191"/>
                    <a:pt x="0" y="92761"/>
                    <a:pt x="0" y="80061"/>
                  </a:cubicBezTo>
                  <a:cubicBezTo>
                    <a:pt x="1270" y="61011"/>
                    <a:pt x="16510" y="27991"/>
                    <a:pt x="29210" y="15291"/>
                  </a:cubicBezTo>
                  <a:cubicBezTo>
                    <a:pt x="38100" y="5131"/>
                    <a:pt x="49530" y="1321"/>
                    <a:pt x="62230" y="51"/>
                  </a:cubicBezTo>
                  <a:cubicBezTo>
                    <a:pt x="81280" y="-1219"/>
                    <a:pt x="130810" y="21641"/>
                    <a:pt x="130810" y="21641"/>
                  </a:cubicBezTo>
                </a:path>
              </a:pathLst>
            </a:custGeom>
            <a:solidFill>
              <a:srgbClr val="E7191F"/>
            </a:solidFill>
            <a:ln cap="sq">
              <a:noFill/>
              <a:prstDash val="solid"/>
              <a:miter/>
            </a:ln>
          </p:spPr>
        </p:sp>
      </p:grpSp>
      <p:grpSp>
        <p:nvGrpSpPr>
          <p:cNvPr id="133" name="Group 133"/>
          <p:cNvGrpSpPr/>
          <p:nvPr/>
        </p:nvGrpSpPr>
        <p:grpSpPr>
          <a:xfrm>
            <a:off x="13236893" y="6821805"/>
            <a:ext cx="188595" cy="184785"/>
            <a:chOff x="0" y="0"/>
            <a:chExt cx="251460" cy="246380"/>
          </a:xfrm>
        </p:grpSpPr>
        <p:sp>
          <p:nvSpPr>
            <p:cNvPr id="134" name="Freeform 134"/>
            <p:cNvSpPr/>
            <p:nvPr/>
          </p:nvSpPr>
          <p:spPr>
            <a:xfrm>
              <a:off x="50604" y="50746"/>
              <a:ext cx="148786" cy="147477"/>
            </a:xfrm>
            <a:custGeom>
              <a:avLst/>
              <a:gdLst/>
              <a:ahLst/>
              <a:cxnLst/>
              <a:rect l="l" t="t" r="r" b="b"/>
              <a:pathLst>
                <a:path w="148786" h="147477">
                  <a:moveTo>
                    <a:pt x="148786" y="52124"/>
                  </a:moveTo>
                  <a:cubicBezTo>
                    <a:pt x="128466" y="133404"/>
                    <a:pt x="119576" y="139754"/>
                    <a:pt x="106876" y="144834"/>
                  </a:cubicBezTo>
                  <a:cubicBezTo>
                    <a:pt x="89096" y="149914"/>
                    <a:pt x="53536" y="147374"/>
                    <a:pt x="35756" y="139754"/>
                  </a:cubicBezTo>
                  <a:cubicBezTo>
                    <a:pt x="24326" y="134674"/>
                    <a:pt x="16706" y="124514"/>
                    <a:pt x="10356" y="114354"/>
                  </a:cubicBezTo>
                  <a:cubicBezTo>
                    <a:pt x="4006" y="104194"/>
                    <a:pt x="-1074" y="92764"/>
                    <a:pt x="196" y="78794"/>
                  </a:cubicBezTo>
                  <a:cubicBezTo>
                    <a:pt x="196" y="61014"/>
                    <a:pt x="15436" y="27994"/>
                    <a:pt x="28136" y="15294"/>
                  </a:cubicBezTo>
                  <a:cubicBezTo>
                    <a:pt x="38296" y="5134"/>
                    <a:pt x="48456" y="54"/>
                    <a:pt x="62426" y="54"/>
                  </a:cubicBezTo>
                  <a:cubicBezTo>
                    <a:pt x="80206" y="-1216"/>
                    <a:pt x="129736" y="20374"/>
                    <a:pt x="129736" y="20374"/>
                  </a:cubicBezTo>
                </a:path>
              </a:pathLst>
            </a:custGeom>
            <a:solidFill>
              <a:srgbClr val="E7191F"/>
            </a:solidFill>
            <a:ln cap="sq">
              <a:noFill/>
              <a:prstDash val="solid"/>
              <a:miter/>
            </a:ln>
          </p:spPr>
        </p:sp>
      </p:grpSp>
      <p:grpSp>
        <p:nvGrpSpPr>
          <p:cNvPr id="135" name="Group 135"/>
          <p:cNvGrpSpPr/>
          <p:nvPr/>
        </p:nvGrpSpPr>
        <p:grpSpPr>
          <a:xfrm>
            <a:off x="13257848" y="7880032"/>
            <a:ext cx="188595" cy="184785"/>
            <a:chOff x="0" y="0"/>
            <a:chExt cx="251460" cy="246380"/>
          </a:xfrm>
        </p:grpSpPr>
        <p:sp>
          <p:nvSpPr>
            <p:cNvPr id="136" name="Freeform 136"/>
            <p:cNvSpPr/>
            <p:nvPr/>
          </p:nvSpPr>
          <p:spPr>
            <a:xfrm>
              <a:off x="50800" y="50749"/>
              <a:ext cx="149860" cy="147474"/>
            </a:xfrm>
            <a:custGeom>
              <a:avLst/>
              <a:gdLst/>
              <a:ahLst/>
              <a:cxnLst/>
              <a:rect l="l" t="t" r="r" b="b"/>
              <a:pathLst>
                <a:path w="149860" h="147474">
                  <a:moveTo>
                    <a:pt x="149860" y="52121"/>
                  </a:moveTo>
                  <a:cubicBezTo>
                    <a:pt x="129540" y="133401"/>
                    <a:pt x="120650" y="141021"/>
                    <a:pt x="107950" y="144831"/>
                  </a:cubicBezTo>
                  <a:cubicBezTo>
                    <a:pt x="90170" y="149911"/>
                    <a:pt x="54610" y="147371"/>
                    <a:pt x="36830" y="139751"/>
                  </a:cubicBezTo>
                  <a:cubicBezTo>
                    <a:pt x="25400" y="134671"/>
                    <a:pt x="17780" y="124511"/>
                    <a:pt x="11430" y="114351"/>
                  </a:cubicBezTo>
                  <a:cubicBezTo>
                    <a:pt x="5080" y="104191"/>
                    <a:pt x="0" y="92761"/>
                    <a:pt x="0" y="80061"/>
                  </a:cubicBezTo>
                  <a:cubicBezTo>
                    <a:pt x="1270" y="61011"/>
                    <a:pt x="16510" y="27991"/>
                    <a:pt x="29210" y="15291"/>
                  </a:cubicBezTo>
                  <a:cubicBezTo>
                    <a:pt x="39370" y="5131"/>
                    <a:pt x="49530" y="1321"/>
                    <a:pt x="63500" y="51"/>
                  </a:cubicBezTo>
                  <a:cubicBezTo>
                    <a:pt x="81280" y="-1219"/>
                    <a:pt x="130810" y="21641"/>
                    <a:pt x="130810" y="21641"/>
                  </a:cubicBezTo>
                </a:path>
              </a:pathLst>
            </a:custGeom>
            <a:solidFill>
              <a:srgbClr val="E7191F"/>
            </a:solidFill>
            <a:ln cap="sq">
              <a:noFill/>
              <a:prstDash val="solid"/>
              <a:miter/>
            </a:ln>
          </p:spPr>
        </p:sp>
      </p:grpSp>
      <p:grpSp>
        <p:nvGrpSpPr>
          <p:cNvPr id="137" name="Group 137"/>
          <p:cNvGrpSpPr/>
          <p:nvPr/>
        </p:nvGrpSpPr>
        <p:grpSpPr>
          <a:xfrm>
            <a:off x="13243560" y="5611178"/>
            <a:ext cx="188595" cy="184785"/>
            <a:chOff x="0" y="0"/>
            <a:chExt cx="251460" cy="246380"/>
          </a:xfrm>
        </p:grpSpPr>
        <p:sp>
          <p:nvSpPr>
            <p:cNvPr id="138" name="Freeform 138"/>
            <p:cNvSpPr/>
            <p:nvPr/>
          </p:nvSpPr>
          <p:spPr>
            <a:xfrm>
              <a:off x="50800" y="50746"/>
              <a:ext cx="148590" cy="147477"/>
            </a:xfrm>
            <a:custGeom>
              <a:avLst/>
              <a:gdLst/>
              <a:ahLst/>
              <a:cxnLst/>
              <a:rect l="l" t="t" r="r" b="b"/>
              <a:pathLst>
                <a:path w="148590" h="147477">
                  <a:moveTo>
                    <a:pt x="148590" y="52124"/>
                  </a:moveTo>
                  <a:cubicBezTo>
                    <a:pt x="129540" y="133404"/>
                    <a:pt x="120650" y="139754"/>
                    <a:pt x="107950" y="144834"/>
                  </a:cubicBezTo>
                  <a:cubicBezTo>
                    <a:pt x="90170" y="149914"/>
                    <a:pt x="53340" y="147374"/>
                    <a:pt x="36830" y="139754"/>
                  </a:cubicBezTo>
                  <a:cubicBezTo>
                    <a:pt x="25400" y="134674"/>
                    <a:pt x="17780" y="124514"/>
                    <a:pt x="11430" y="114354"/>
                  </a:cubicBezTo>
                  <a:cubicBezTo>
                    <a:pt x="5080" y="104194"/>
                    <a:pt x="0" y="92764"/>
                    <a:pt x="0" y="78794"/>
                  </a:cubicBezTo>
                  <a:cubicBezTo>
                    <a:pt x="1270" y="61014"/>
                    <a:pt x="16510" y="27994"/>
                    <a:pt x="29210" y="15294"/>
                  </a:cubicBezTo>
                  <a:cubicBezTo>
                    <a:pt x="38100" y="5134"/>
                    <a:pt x="49530" y="54"/>
                    <a:pt x="62230" y="54"/>
                  </a:cubicBezTo>
                  <a:cubicBezTo>
                    <a:pt x="81280" y="-1216"/>
                    <a:pt x="130810" y="20374"/>
                    <a:pt x="130810" y="20374"/>
                  </a:cubicBezTo>
                </a:path>
              </a:pathLst>
            </a:custGeom>
            <a:solidFill>
              <a:srgbClr val="E7191F"/>
            </a:solidFill>
            <a:ln cap="sq">
              <a:noFill/>
              <a:prstDash val="solid"/>
              <a:miter/>
            </a:ln>
          </p:spPr>
        </p:sp>
      </p:grpSp>
      <p:grpSp>
        <p:nvGrpSpPr>
          <p:cNvPr id="139" name="Group 139"/>
          <p:cNvGrpSpPr/>
          <p:nvPr/>
        </p:nvGrpSpPr>
        <p:grpSpPr>
          <a:xfrm>
            <a:off x="13241655" y="4429125"/>
            <a:ext cx="184785" cy="189548"/>
            <a:chOff x="0" y="0"/>
            <a:chExt cx="246380" cy="252730"/>
          </a:xfrm>
        </p:grpSpPr>
        <p:sp>
          <p:nvSpPr>
            <p:cNvPr id="140" name="Freeform 140"/>
            <p:cNvSpPr/>
            <p:nvPr/>
          </p:nvSpPr>
          <p:spPr>
            <a:xfrm>
              <a:off x="46431" y="50749"/>
              <a:ext cx="146609" cy="152154"/>
            </a:xfrm>
            <a:custGeom>
              <a:avLst/>
              <a:gdLst/>
              <a:ahLst/>
              <a:cxnLst/>
              <a:rect l="l" t="t" r="r" b="b"/>
              <a:pathLst>
                <a:path w="146609" h="152154">
                  <a:moveTo>
                    <a:pt x="146609" y="52121"/>
                  </a:moveTo>
                  <a:cubicBezTo>
                    <a:pt x="142799" y="106731"/>
                    <a:pt x="121209" y="134671"/>
                    <a:pt x="104699" y="144831"/>
                  </a:cubicBezTo>
                  <a:cubicBezTo>
                    <a:pt x="93269" y="151181"/>
                    <a:pt x="81839" y="153721"/>
                    <a:pt x="69139" y="151181"/>
                  </a:cubicBezTo>
                  <a:cubicBezTo>
                    <a:pt x="51359" y="147371"/>
                    <a:pt x="19609" y="132131"/>
                    <a:pt x="8179" y="114351"/>
                  </a:cubicBezTo>
                  <a:cubicBezTo>
                    <a:pt x="-1981" y="96571"/>
                    <a:pt x="-1981" y="61011"/>
                    <a:pt x="4369" y="44501"/>
                  </a:cubicBezTo>
                  <a:cubicBezTo>
                    <a:pt x="8179" y="31801"/>
                    <a:pt x="17069" y="22911"/>
                    <a:pt x="25959" y="15291"/>
                  </a:cubicBezTo>
                  <a:cubicBezTo>
                    <a:pt x="36119" y="7671"/>
                    <a:pt x="46279" y="1321"/>
                    <a:pt x="60249" y="51"/>
                  </a:cubicBezTo>
                  <a:cubicBezTo>
                    <a:pt x="78029" y="-1219"/>
                    <a:pt x="127559" y="21641"/>
                    <a:pt x="127559" y="21641"/>
                  </a:cubicBezTo>
                </a:path>
              </a:pathLst>
            </a:custGeom>
            <a:solidFill>
              <a:srgbClr val="E7191F"/>
            </a:solidFill>
            <a:ln cap="sq">
              <a:noFill/>
              <a:prstDash val="solid"/>
              <a:miter/>
            </a:ln>
          </p:spPr>
        </p:sp>
      </p:grpSp>
      <p:grpSp>
        <p:nvGrpSpPr>
          <p:cNvPr id="141" name="Group 141"/>
          <p:cNvGrpSpPr/>
          <p:nvPr/>
        </p:nvGrpSpPr>
        <p:grpSpPr>
          <a:xfrm>
            <a:off x="15374302" y="4420553"/>
            <a:ext cx="191452" cy="199072"/>
            <a:chOff x="0" y="0"/>
            <a:chExt cx="255270" cy="265430"/>
          </a:xfrm>
        </p:grpSpPr>
        <p:sp>
          <p:nvSpPr>
            <p:cNvPr id="142" name="Freeform 142"/>
            <p:cNvSpPr/>
            <p:nvPr/>
          </p:nvSpPr>
          <p:spPr>
            <a:xfrm>
              <a:off x="50800" y="50733"/>
              <a:ext cx="154940" cy="163897"/>
            </a:xfrm>
            <a:custGeom>
              <a:avLst/>
              <a:gdLst/>
              <a:ahLst/>
              <a:cxnLst/>
              <a:rect l="l" t="t" r="r" b="b"/>
              <a:pathLst>
                <a:path w="154940" h="163897">
                  <a:moveTo>
                    <a:pt x="0" y="77537"/>
                  </a:moveTo>
                  <a:cubicBezTo>
                    <a:pt x="29210" y="15307"/>
                    <a:pt x="59690" y="-1203"/>
                    <a:pt x="81280" y="67"/>
                  </a:cubicBezTo>
                  <a:cubicBezTo>
                    <a:pt x="102870" y="1337"/>
                    <a:pt x="132080" y="19117"/>
                    <a:pt x="142240" y="38167"/>
                  </a:cubicBezTo>
                  <a:cubicBezTo>
                    <a:pt x="153670" y="55947"/>
                    <a:pt x="154940" y="90237"/>
                    <a:pt x="146050" y="109287"/>
                  </a:cubicBezTo>
                  <a:cubicBezTo>
                    <a:pt x="137160" y="128337"/>
                    <a:pt x="110490" y="148657"/>
                    <a:pt x="88900" y="152467"/>
                  </a:cubicBezTo>
                  <a:cubicBezTo>
                    <a:pt x="68580" y="156277"/>
                    <a:pt x="35560" y="144847"/>
                    <a:pt x="21590" y="129607"/>
                  </a:cubicBezTo>
                  <a:cubicBezTo>
                    <a:pt x="6350" y="114367"/>
                    <a:pt x="-2540" y="81347"/>
                    <a:pt x="2540" y="61027"/>
                  </a:cubicBezTo>
                  <a:cubicBezTo>
                    <a:pt x="6350" y="39437"/>
                    <a:pt x="29210" y="14037"/>
                    <a:pt x="48260" y="6417"/>
                  </a:cubicBezTo>
                  <a:cubicBezTo>
                    <a:pt x="68580" y="-2473"/>
                    <a:pt x="102870" y="3877"/>
                    <a:pt x="120650" y="14037"/>
                  </a:cubicBezTo>
                  <a:cubicBezTo>
                    <a:pt x="134620" y="21657"/>
                    <a:pt x="144780" y="38167"/>
                    <a:pt x="149860" y="52137"/>
                  </a:cubicBezTo>
                  <a:cubicBezTo>
                    <a:pt x="154940" y="66107"/>
                    <a:pt x="156210" y="81347"/>
                    <a:pt x="153670" y="95317"/>
                  </a:cubicBezTo>
                  <a:cubicBezTo>
                    <a:pt x="151130" y="111827"/>
                    <a:pt x="140970" y="133417"/>
                    <a:pt x="128270" y="144847"/>
                  </a:cubicBezTo>
                  <a:cubicBezTo>
                    <a:pt x="115570" y="156277"/>
                    <a:pt x="93980" y="163897"/>
                    <a:pt x="77470" y="163897"/>
                  </a:cubicBezTo>
                  <a:cubicBezTo>
                    <a:pt x="60960" y="163897"/>
                    <a:pt x="39370" y="156277"/>
                    <a:pt x="26670" y="144847"/>
                  </a:cubicBezTo>
                  <a:cubicBezTo>
                    <a:pt x="12700" y="133417"/>
                    <a:pt x="0" y="96587"/>
                    <a:pt x="0" y="96587"/>
                  </a:cubicBezTo>
                </a:path>
              </a:pathLst>
            </a:custGeom>
            <a:solidFill>
              <a:srgbClr val="E7191F"/>
            </a:solidFill>
            <a:ln cap="sq">
              <a:noFill/>
              <a:prstDash val="solid"/>
              <a:miter/>
            </a:ln>
          </p:spPr>
        </p:sp>
      </p:grpSp>
      <p:grpSp>
        <p:nvGrpSpPr>
          <p:cNvPr id="143" name="Group 143"/>
          <p:cNvGrpSpPr/>
          <p:nvPr/>
        </p:nvGrpSpPr>
        <p:grpSpPr>
          <a:xfrm>
            <a:off x="15366682" y="5624512"/>
            <a:ext cx="199072" cy="191452"/>
            <a:chOff x="0" y="0"/>
            <a:chExt cx="265430" cy="255270"/>
          </a:xfrm>
        </p:grpSpPr>
        <p:sp>
          <p:nvSpPr>
            <p:cNvPr id="144" name="Freeform 144"/>
            <p:cNvSpPr/>
            <p:nvPr/>
          </p:nvSpPr>
          <p:spPr>
            <a:xfrm>
              <a:off x="50800" y="50800"/>
              <a:ext cx="164311" cy="154234"/>
            </a:xfrm>
            <a:custGeom>
              <a:avLst/>
              <a:gdLst/>
              <a:ahLst/>
              <a:cxnLst/>
              <a:rect l="l" t="t" r="r" b="b"/>
              <a:pathLst>
                <a:path w="164311" h="154234">
                  <a:moveTo>
                    <a:pt x="87630" y="0"/>
                  </a:moveTo>
                  <a:cubicBezTo>
                    <a:pt x="161290" y="45720"/>
                    <a:pt x="166370" y="63500"/>
                    <a:pt x="163830" y="80010"/>
                  </a:cubicBezTo>
                  <a:cubicBezTo>
                    <a:pt x="161290" y="100330"/>
                    <a:pt x="144780" y="130810"/>
                    <a:pt x="127000" y="142240"/>
                  </a:cubicBezTo>
                  <a:cubicBezTo>
                    <a:pt x="109220" y="152400"/>
                    <a:pt x="73660" y="154940"/>
                    <a:pt x="54610" y="146050"/>
                  </a:cubicBezTo>
                  <a:cubicBezTo>
                    <a:pt x="35560" y="137160"/>
                    <a:pt x="15240" y="109220"/>
                    <a:pt x="11430" y="88900"/>
                  </a:cubicBezTo>
                  <a:cubicBezTo>
                    <a:pt x="7620" y="67310"/>
                    <a:pt x="19050" y="35560"/>
                    <a:pt x="34290" y="20320"/>
                  </a:cubicBezTo>
                  <a:cubicBezTo>
                    <a:pt x="49530" y="6350"/>
                    <a:pt x="82550" y="-2540"/>
                    <a:pt x="104140" y="1270"/>
                  </a:cubicBezTo>
                  <a:cubicBezTo>
                    <a:pt x="124460" y="6350"/>
                    <a:pt x="151130" y="27940"/>
                    <a:pt x="158750" y="48260"/>
                  </a:cubicBezTo>
                  <a:cubicBezTo>
                    <a:pt x="166370" y="67310"/>
                    <a:pt x="160020" y="101600"/>
                    <a:pt x="151130" y="119380"/>
                  </a:cubicBezTo>
                  <a:cubicBezTo>
                    <a:pt x="142240" y="133350"/>
                    <a:pt x="125730" y="143510"/>
                    <a:pt x="111760" y="148590"/>
                  </a:cubicBezTo>
                  <a:cubicBezTo>
                    <a:pt x="97790" y="153670"/>
                    <a:pt x="82550" y="156210"/>
                    <a:pt x="68580" y="152400"/>
                  </a:cubicBezTo>
                  <a:cubicBezTo>
                    <a:pt x="52070" y="149860"/>
                    <a:pt x="31750" y="140970"/>
                    <a:pt x="20320" y="128270"/>
                  </a:cubicBezTo>
                  <a:cubicBezTo>
                    <a:pt x="8890" y="115570"/>
                    <a:pt x="0" y="93980"/>
                    <a:pt x="0" y="76200"/>
                  </a:cubicBezTo>
                  <a:cubicBezTo>
                    <a:pt x="0" y="59690"/>
                    <a:pt x="8890" y="38100"/>
                    <a:pt x="19050" y="25400"/>
                  </a:cubicBezTo>
                  <a:cubicBezTo>
                    <a:pt x="30480" y="12700"/>
                    <a:pt x="67310" y="0"/>
                    <a:pt x="67310" y="0"/>
                  </a:cubicBezTo>
                </a:path>
              </a:pathLst>
            </a:custGeom>
            <a:solidFill>
              <a:srgbClr val="E7191F"/>
            </a:solidFill>
            <a:ln cap="sq">
              <a:noFill/>
              <a:prstDash val="solid"/>
              <a:miter/>
            </a:ln>
          </p:spPr>
        </p:sp>
      </p:grpSp>
      <p:grpSp>
        <p:nvGrpSpPr>
          <p:cNvPr id="145" name="Group 145"/>
          <p:cNvGrpSpPr/>
          <p:nvPr/>
        </p:nvGrpSpPr>
        <p:grpSpPr>
          <a:xfrm>
            <a:off x="15367635" y="6836093"/>
            <a:ext cx="188595" cy="184785"/>
            <a:chOff x="0" y="0"/>
            <a:chExt cx="251460" cy="246380"/>
          </a:xfrm>
        </p:grpSpPr>
        <p:sp>
          <p:nvSpPr>
            <p:cNvPr id="146" name="Freeform 146"/>
            <p:cNvSpPr/>
            <p:nvPr/>
          </p:nvSpPr>
          <p:spPr>
            <a:xfrm>
              <a:off x="50800" y="50749"/>
              <a:ext cx="148590" cy="147474"/>
            </a:xfrm>
            <a:custGeom>
              <a:avLst/>
              <a:gdLst/>
              <a:ahLst/>
              <a:cxnLst/>
              <a:rect l="l" t="t" r="r" b="b"/>
              <a:pathLst>
                <a:path w="148590" h="147474">
                  <a:moveTo>
                    <a:pt x="148590" y="52121"/>
                  </a:moveTo>
                  <a:cubicBezTo>
                    <a:pt x="129540" y="133401"/>
                    <a:pt x="120650" y="141021"/>
                    <a:pt x="107950" y="144831"/>
                  </a:cubicBezTo>
                  <a:cubicBezTo>
                    <a:pt x="90170" y="149911"/>
                    <a:pt x="53340" y="147371"/>
                    <a:pt x="36830" y="139751"/>
                  </a:cubicBezTo>
                  <a:cubicBezTo>
                    <a:pt x="25400" y="134671"/>
                    <a:pt x="17780" y="124511"/>
                    <a:pt x="11430" y="114351"/>
                  </a:cubicBezTo>
                  <a:cubicBezTo>
                    <a:pt x="5080" y="104191"/>
                    <a:pt x="0" y="92761"/>
                    <a:pt x="0" y="80061"/>
                  </a:cubicBezTo>
                  <a:cubicBezTo>
                    <a:pt x="1270" y="61011"/>
                    <a:pt x="16510" y="27991"/>
                    <a:pt x="29210" y="15291"/>
                  </a:cubicBezTo>
                  <a:cubicBezTo>
                    <a:pt x="38100" y="5131"/>
                    <a:pt x="49530" y="1321"/>
                    <a:pt x="62230" y="51"/>
                  </a:cubicBezTo>
                  <a:cubicBezTo>
                    <a:pt x="81280" y="-1219"/>
                    <a:pt x="130810" y="21641"/>
                    <a:pt x="130810" y="21641"/>
                  </a:cubicBezTo>
                </a:path>
              </a:pathLst>
            </a:custGeom>
            <a:solidFill>
              <a:srgbClr val="E7191F"/>
            </a:solidFill>
            <a:ln cap="sq">
              <a:noFill/>
              <a:prstDash val="solid"/>
              <a:miter/>
            </a:ln>
          </p:spPr>
        </p:sp>
      </p:grpSp>
      <p:grpSp>
        <p:nvGrpSpPr>
          <p:cNvPr id="147" name="Group 147"/>
          <p:cNvGrpSpPr/>
          <p:nvPr/>
        </p:nvGrpSpPr>
        <p:grpSpPr>
          <a:xfrm>
            <a:off x="15367635" y="7851457"/>
            <a:ext cx="188595" cy="184785"/>
            <a:chOff x="0" y="0"/>
            <a:chExt cx="251460" cy="246380"/>
          </a:xfrm>
        </p:grpSpPr>
        <p:sp>
          <p:nvSpPr>
            <p:cNvPr id="148" name="Freeform 148"/>
            <p:cNvSpPr/>
            <p:nvPr/>
          </p:nvSpPr>
          <p:spPr>
            <a:xfrm>
              <a:off x="50800" y="50746"/>
              <a:ext cx="148590" cy="147163"/>
            </a:xfrm>
            <a:custGeom>
              <a:avLst/>
              <a:gdLst/>
              <a:ahLst/>
              <a:cxnLst/>
              <a:rect l="l" t="t" r="r" b="b"/>
              <a:pathLst>
                <a:path w="148590" h="147163">
                  <a:moveTo>
                    <a:pt x="148590" y="52124"/>
                  </a:moveTo>
                  <a:cubicBezTo>
                    <a:pt x="129540" y="132134"/>
                    <a:pt x="120650" y="139754"/>
                    <a:pt x="107950" y="143564"/>
                  </a:cubicBezTo>
                  <a:cubicBezTo>
                    <a:pt x="90170" y="149914"/>
                    <a:pt x="53340" y="147374"/>
                    <a:pt x="36830" y="139754"/>
                  </a:cubicBezTo>
                  <a:cubicBezTo>
                    <a:pt x="25400" y="134674"/>
                    <a:pt x="17780" y="124514"/>
                    <a:pt x="11430" y="114354"/>
                  </a:cubicBezTo>
                  <a:cubicBezTo>
                    <a:pt x="5080" y="104194"/>
                    <a:pt x="0" y="92764"/>
                    <a:pt x="0" y="78794"/>
                  </a:cubicBezTo>
                  <a:cubicBezTo>
                    <a:pt x="1270" y="61014"/>
                    <a:pt x="16510" y="27994"/>
                    <a:pt x="29210" y="14024"/>
                  </a:cubicBezTo>
                  <a:cubicBezTo>
                    <a:pt x="38100" y="5134"/>
                    <a:pt x="49530" y="54"/>
                    <a:pt x="62230" y="54"/>
                  </a:cubicBezTo>
                  <a:cubicBezTo>
                    <a:pt x="81280" y="-1216"/>
                    <a:pt x="130810" y="20374"/>
                    <a:pt x="130810" y="20374"/>
                  </a:cubicBezTo>
                </a:path>
              </a:pathLst>
            </a:custGeom>
            <a:solidFill>
              <a:srgbClr val="E7191F"/>
            </a:solidFill>
            <a:ln cap="sq">
              <a:noFill/>
              <a:prstDash val="solid"/>
              <a:miter/>
            </a:ln>
          </p:spPr>
        </p:sp>
      </p:grpSp>
      <p:grpSp>
        <p:nvGrpSpPr>
          <p:cNvPr id="149" name="Group 149"/>
          <p:cNvGrpSpPr/>
          <p:nvPr/>
        </p:nvGrpSpPr>
        <p:grpSpPr>
          <a:xfrm>
            <a:off x="17288827" y="7858125"/>
            <a:ext cx="188595" cy="184785"/>
            <a:chOff x="0" y="0"/>
            <a:chExt cx="251460" cy="246380"/>
          </a:xfrm>
        </p:grpSpPr>
        <p:sp>
          <p:nvSpPr>
            <p:cNvPr id="150" name="Freeform 150"/>
            <p:cNvSpPr/>
            <p:nvPr/>
          </p:nvSpPr>
          <p:spPr>
            <a:xfrm>
              <a:off x="50637" y="50749"/>
              <a:ext cx="148753" cy="147533"/>
            </a:xfrm>
            <a:custGeom>
              <a:avLst/>
              <a:gdLst/>
              <a:ahLst/>
              <a:cxnLst/>
              <a:rect l="l" t="t" r="r" b="b"/>
              <a:pathLst>
                <a:path w="148753" h="147533">
                  <a:moveTo>
                    <a:pt x="148753" y="52121"/>
                  </a:moveTo>
                  <a:cubicBezTo>
                    <a:pt x="129703" y="133401"/>
                    <a:pt x="120813" y="141021"/>
                    <a:pt x="108113" y="144831"/>
                  </a:cubicBezTo>
                  <a:cubicBezTo>
                    <a:pt x="90333" y="149911"/>
                    <a:pt x="53503" y="147371"/>
                    <a:pt x="36993" y="141021"/>
                  </a:cubicBezTo>
                  <a:cubicBezTo>
                    <a:pt x="24293" y="134671"/>
                    <a:pt x="16673" y="124511"/>
                    <a:pt x="11593" y="114351"/>
                  </a:cubicBezTo>
                  <a:cubicBezTo>
                    <a:pt x="5243" y="104191"/>
                    <a:pt x="-1107" y="92761"/>
                    <a:pt x="163" y="80061"/>
                  </a:cubicBezTo>
                  <a:cubicBezTo>
                    <a:pt x="1433" y="61011"/>
                    <a:pt x="16673" y="27991"/>
                    <a:pt x="29373" y="15291"/>
                  </a:cubicBezTo>
                  <a:cubicBezTo>
                    <a:pt x="38263" y="6401"/>
                    <a:pt x="49693" y="1321"/>
                    <a:pt x="62393" y="51"/>
                  </a:cubicBezTo>
                  <a:cubicBezTo>
                    <a:pt x="81443" y="-1219"/>
                    <a:pt x="129703" y="21641"/>
                    <a:pt x="129703" y="21641"/>
                  </a:cubicBezTo>
                </a:path>
              </a:pathLst>
            </a:custGeom>
            <a:solidFill>
              <a:srgbClr val="E7191F"/>
            </a:solidFill>
            <a:ln cap="sq">
              <a:noFill/>
              <a:prstDash val="solid"/>
              <a:miter/>
            </a:ln>
          </p:spPr>
        </p:sp>
      </p:grpSp>
      <p:grpSp>
        <p:nvGrpSpPr>
          <p:cNvPr id="151" name="Group 151"/>
          <p:cNvGrpSpPr/>
          <p:nvPr/>
        </p:nvGrpSpPr>
        <p:grpSpPr>
          <a:xfrm>
            <a:off x="17274540" y="6553200"/>
            <a:ext cx="188595" cy="184785"/>
            <a:chOff x="0" y="0"/>
            <a:chExt cx="251460" cy="246380"/>
          </a:xfrm>
        </p:grpSpPr>
        <p:sp>
          <p:nvSpPr>
            <p:cNvPr id="152" name="Freeform 152"/>
            <p:cNvSpPr/>
            <p:nvPr/>
          </p:nvSpPr>
          <p:spPr>
            <a:xfrm>
              <a:off x="50636" y="50749"/>
              <a:ext cx="148754" cy="147879"/>
            </a:xfrm>
            <a:custGeom>
              <a:avLst/>
              <a:gdLst/>
              <a:ahLst/>
              <a:cxnLst/>
              <a:rect l="l" t="t" r="r" b="b"/>
              <a:pathLst>
                <a:path w="148754" h="147879">
                  <a:moveTo>
                    <a:pt x="148754" y="52121"/>
                  </a:moveTo>
                  <a:cubicBezTo>
                    <a:pt x="129704" y="133401"/>
                    <a:pt x="119544" y="141021"/>
                    <a:pt x="106844" y="144831"/>
                  </a:cubicBezTo>
                  <a:cubicBezTo>
                    <a:pt x="90334" y="149911"/>
                    <a:pt x="53504" y="148641"/>
                    <a:pt x="36994" y="141021"/>
                  </a:cubicBezTo>
                  <a:cubicBezTo>
                    <a:pt x="24294" y="134671"/>
                    <a:pt x="16674" y="124511"/>
                    <a:pt x="10324" y="114351"/>
                  </a:cubicBezTo>
                  <a:cubicBezTo>
                    <a:pt x="5244" y="104191"/>
                    <a:pt x="-1106" y="92761"/>
                    <a:pt x="164" y="80061"/>
                  </a:cubicBezTo>
                  <a:cubicBezTo>
                    <a:pt x="1434" y="61011"/>
                    <a:pt x="16674" y="27991"/>
                    <a:pt x="29374" y="15291"/>
                  </a:cubicBezTo>
                  <a:cubicBezTo>
                    <a:pt x="38264" y="6401"/>
                    <a:pt x="49694" y="1321"/>
                    <a:pt x="62394" y="51"/>
                  </a:cubicBezTo>
                  <a:cubicBezTo>
                    <a:pt x="80174" y="-1219"/>
                    <a:pt x="129704" y="21641"/>
                    <a:pt x="129704" y="21641"/>
                  </a:cubicBezTo>
                </a:path>
              </a:pathLst>
            </a:custGeom>
            <a:solidFill>
              <a:srgbClr val="E7191F"/>
            </a:solidFill>
            <a:ln cap="sq">
              <a:noFill/>
              <a:prstDash val="solid"/>
              <a:miter/>
            </a:ln>
          </p:spPr>
        </p:sp>
      </p:grpSp>
      <p:grpSp>
        <p:nvGrpSpPr>
          <p:cNvPr id="153" name="Group 153"/>
          <p:cNvGrpSpPr/>
          <p:nvPr/>
        </p:nvGrpSpPr>
        <p:grpSpPr>
          <a:xfrm>
            <a:off x="17274540" y="5386388"/>
            <a:ext cx="188595" cy="184785"/>
            <a:chOff x="0" y="0"/>
            <a:chExt cx="251460" cy="246380"/>
          </a:xfrm>
        </p:grpSpPr>
        <p:sp>
          <p:nvSpPr>
            <p:cNvPr id="154" name="Freeform 154"/>
            <p:cNvSpPr/>
            <p:nvPr/>
          </p:nvSpPr>
          <p:spPr>
            <a:xfrm>
              <a:off x="50636" y="50746"/>
              <a:ext cx="148754" cy="147477"/>
            </a:xfrm>
            <a:custGeom>
              <a:avLst/>
              <a:gdLst/>
              <a:ahLst/>
              <a:cxnLst/>
              <a:rect l="l" t="t" r="r" b="b"/>
              <a:pathLst>
                <a:path w="148754" h="147477">
                  <a:moveTo>
                    <a:pt x="148754" y="52124"/>
                  </a:moveTo>
                  <a:cubicBezTo>
                    <a:pt x="129704" y="133404"/>
                    <a:pt x="119544" y="139754"/>
                    <a:pt x="106844" y="144834"/>
                  </a:cubicBezTo>
                  <a:cubicBezTo>
                    <a:pt x="90334" y="149914"/>
                    <a:pt x="53504" y="147374"/>
                    <a:pt x="36994" y="139754"/>
                  </a:cubicBezTo>
                  <a:cubicBezTo>
                    <a:pt x="24294" y="134674"/>
                    <a:pt x="16674" y="124514"/>
                    <a:pt x="10324" y="114354"/>
                  </a:cubicBezTo>
                  <a:cubicBezTo>
                    <a:pt x="5244" y="104194"/>
                    <a:pt x="-1106" y="92764"/>
                    <a:pt x="164" y="78794"/>
                  </a:cubicBezTo>
                  <a:cubicBezTo>
                    <a:pt x="1434" y="61014"/>
                    <a:pt x="16674" y="27994"/>
                    <a:pt x="29374" y="15294"/>
                  </a:cubicBezTo>
                  <a:cubicBezTo>
                    <a:pt x="38264" y="5134"/>
                    <a:pt x="49694" y="54"/>
                    <a:pt x="62394" y="54"/>
                  </a:cubicBezTo>
                  <a:cubicBezTo>
                    <a:pt x="80174" y="-1216"/>
                    <a:pt x="129704" y="20374"/>
                    <a:pt x="129704" y="20374"/>
                  </a:cubicBezTo>
                </a:path>
              </a:pathLst>
            </a:custGeom>
            <a:solidFill>
              <a:srgbClr val="E7191F"/>
            </a:solidFill>
            <a:ln cap="sq">
              <a:noFill/>
              <a:prstDash val="solid"/>
              <a:miter/>
            </a:ln>
          </p:spPr>
        </p:sp>
      </p:grpSp>
      <p:grpSp>
        <p:nvGrpSpPr>
          <p:cNvPr id="155" name="Group 155"/>
          <p:cNvGrpSpPr/>
          <p:nvPr/>
        </p:nvGrpSpPr>
        <p:grpSpPr>
          <a:xfrm>
            <a:off x="17279302" y="4146233"/>
            <a:ext cx="184785" cy="189548"/>
            <a:chOff x="0" y="0"/>
            <a:chExt cx="246380" cy="252730"/>
          </a:xfrm>
        </p:grpSpPr>
        <p:sp>
          <p:nvSpPr>
            <p:cNvPr id="156" name="Freeform 156"/>
            <p:cNvSpPr/>
            <p:nvPr/>
          </p:nvSpPr>
          <p:spPr>
            <a:xfrm>
              <a:off x="46950" y="50749"/>
              <a:ext cx="146090" cy="152154"/>
            </a:xfrm>
            <a:custGeom>
              <a:avLst/>
              <a:gdLst/>
              <a:ahLst/>
              <a:cxnLst/>
              <a:rect l="l" t="t" r="r" b="b"/>
              <a:pathLst>
                <a:path w="146090" h="152154">
                  <a:moveTo>
                    <a:pt x="146090" y="53391"/>
                  </a:moveTo>
                  <a:cubicBezTo>
                    <a:pt x="142280" y="106731"/>
                    <a:pt x="120690" y="135941"/>
                    <a:pt x="104180" y="144831"/>
                  </a:cubicBezTo>
                  <a:cubicBezTo>
                    <a:pt x="92750" y="151181"/>
                    <a:pt x="81320" y="153721"/>
                    <a:pt x="68620" y="151181"/>
                  </a:cubicBezTo>
                  <a:cubicBezTo>
                    <a:pt x="50840" y="148641"/>
                    <a:pt x="19090" y="133401"/>
                    <a:pt x="7660" y="114351"/>
                  </a:cubicBezTo>
                  <a:cubicBezTo>
                    <a:pt x="-2500" y="96571"/>
                    <a:pt x="-1230" y="62281"/>
                    <a:pt x="3850" y="44501"/>
                  </a:cubicBezTo>
                  <a:cubicBezTo>
                    <a:pt x="7660" y="31801"/>
                    <a:pt x="16550" y="22911"/>
                    <a:pt x="26710" y="15291"/>
                  </a:cubicBezTo>
                  <a:cubicBezTo>
                    <a:pt x="35600" y="7671"/>
                    <a:pt x="47030" y="1321"/>
                    <a:pt x="59730" y="51"/>
                  </a:cubicBezTo>
                  <a:cubicBezTo>
                    <a:pt x="77510" y="-1219"/>
                    <a:pt x="127040" y="21641"/>
                    <a:pt x="127040" y="21641"/>
                  </a:cubicBezTo>
                </a:path>
              </a:pathLst>
            </a:custGeom>
            <a:solidFill>
              <a:srgbClr val="E7191F"/>
            </a:solidFill>
            <a:ln cap="sq">
              <a:noFill/>
              <a:prstDash val="solid"/>
              <a:miter/>
            </a:ln>
          </p:spPr>
        </p:sp>
      </p:grpSp>
      <p:sp>
        <p:nvSpPr>
          <p:cNvPr id="157" name="TextBox 157"/>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077877"/>
            <a:chOff x="0" y="0"/>
            <a:chExt cx="4851275" cy="547260"/>
          </a:xfrm>
        </p:grpSpPr>
        <p:sp>
          <p:nvSpPr>
            <p:cNvPr id="5" name="Freeform 5"/>
            <p:cNvSpPr/>
            <p:nvPr/>
          </p:nvSpPr>
          <p:spPr>
            <a:xfrm>
              <a:off x="0" y="0"/>
              <a:ext cx="4851276" cy="547260"/>
            </a:xfrm>
            <a:custGeom>
              <a:avLst/>
              <a:gdLst/>
              <a:ahLst/>
              <a:cxnLst/>
              <a:rect l="l" t="t" r="r" b="b"/>
              <a:pathLst>
                <a:path w="4851276" h="547260">
                  <a:moveTo>
                    <a:pt x="0" y="0"/>
                  </a:moveTo>
                  <a:lnTo>
                    <a:pt x="4851276" y="0"/>
                  </a:lnTo>
                  <a:lnTo>
                    <a:pt x="4851276" y="547260"/>
                  </a:lnTo>
                  <a:lnTo>
                    <a:pt x="0" y="547260"/>
                  </a:lnTo>
                  <a:close/>
                </a:path>
              </a:pathLst>
            </a:custGeom>
            <a:solidFill>
              <a:srgbClr val="004068"/>
            </a:solidFill>
          </p:spPr>
        </p:sp>
        <p:sp>
          <p:nvSpPr>
            <p:cNvPr id="6" name="TextBox 6"/>
            <p:cNvSpPr txBox="1"/>
            <p:nvPr/>
          </p:nvSpPr>
          <p:spPr>
            <a:xfrm>
              <a:off x="0" y="-38100"/>
              <a:ext cx="4851275" cy="58536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grpSp>
        <p:nvGrpSpPr>
          <p:cNvPr id="12" name="Group 12"/>
          <p:cNvGrpSpPr/>
          <p:nvPr/>
        </p:nvGrpSpPr>
        <p:grpSpPr>
          <a:xfrm>
            <a:off x="11691629" y="1352538"/>
            <a:ext cx="10653219" cy="5406161"/>
            <a:chOff x="0" y="0"/>
            <a:chExt cx="14204292" cy="7208215"/>
          </a:xfrm>
        </p:grpSpPr>
        <p:grpSp>
          <p:nvGrpSpPr>
            <p:cNvPr id="13" name="Group 13"/>
            <p:cNvGrpSpPr/>
            <p:nvPr/>
          </p:nvGrpSpPr>
          <p:grpSpPr>
            <a:xfrm>
              <a:off x="768582" y="286139"/>
              <a:ext cx="6918687" cy="4811678"/>
              <a:chOff x="0" y="0"/>
              <a:chExt cx="2075594" cy="1443495"/>
            </a:xfrm>
          </p:grpSpPr>
          <p:sp>
            <p:nvSpPr>
              <p:cNvPr id="14" name="Freeform 14"/>
              <p:cNvSpPr/>
              <p:nvPr/>
            </p:nvSpPr>
            <p:spPr>
              <a:xfrm>
                <a:off x="0" y="0"/>
                <a:ext cx="2075594" cy="1443495"/>
              </a:xfrm>
              <a:custGeom>
                <a:avLst/>
                <a:gdLst/>
                <a:ahLst/>
                <a:cxnLst/>
                <a:rect l="l" t="t" r="r" b="b"/>
                <a:pathLst>
                  <a:path w="2075594" h="1443495">
                    <a:moveTo>
                      <a:pt x="0" y="0"/>
                    </a:moveTo>
                    <a:lnTo>
                      <a:pt x="2075594" y="0"/>
                    </a:lnTo>
                    <a:lnTo>
                      <a:pt x="2075594" y="1443495"/>
                    </a:lnTo>
                    <a:lnTo>
                      <a:pt x="0" y="1443495"/>
                    </a:lnTo>
                    <a:close/>
                  </a:path>
                </a:pathLst>
              </a:custGeom>
              <a:solidFill>
                <a:srgbClr val="FFFFFF"/>
              </a:solidFill>
            </p:spPr>
          </p:sp>
          <p:sp>
            <p:nvSpPr>
              <p:cNvPr id="15" name="TextBox 15"/>
              <p:cNvSpPr txBox="1"/>
              <p:nvPr/>
            </p:nvSpPr>
            <p:spPr>
              <a:xfrm>
                <a:off x="0" y="-38100"/>
                <a:ext cx="2075594" cy="1481595"/>
              </a:xfrm>
              <a:prstGeom prst="rect">
                <a:avLst/>
              </a:prstGeom>
            </p:spPr>
            <p:txBody>
              <a:bodyPr lIns="50800" tIns="50800" rIns="50800" bIns="50800" rtlCol="0" anchor="ctr"/>
              <a:lstStyle/>
              <a:p>
                <a:pPr algn="ctr">
                  <a:lnSpc>
                    <a:spcPts val="2660"/>
                  </a:lnSpc>
                  <a:spcBef>
                    <a:spcPct val="0"/>
                  </a:spcBef>
                </a:pPr>
                <a:endParaRPr/>
              </a:p>
            </p:txBody>
          </p:sp>
        </p:grpSp>
        <p:sp>
          <p:nvSpPr>
            <p:cNvPr id="16" name="Freeform 16"/>
            <p:cNvSpPr/>
            <p:nvPr/>
          </p:nvSpPr>
          <p:spPr>
            <a:xfrm>
              <a:off x="1015387"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7" name="Freeform 17"/>
            <p:cNvSpPr/>
            <p:nvPr/>
          </p:nvSpPr>
          <p:spPr>
            <a:xfrm>
              <a:off x="2796274" y="856842"/>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18" name="Freeform 18"/>
            <p:cNvSpPr/>
            <p:nvPr/>
          </p:nvSpPr>
          <p:spPr>
            <a:xfrm>
              <a:off x="45771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9" name="Freeform 19"/>
            <p:cNvSpPr/>
            <p:nvPr/>
          </p:nvSpPr>
          <p:spPr>
            <a:xfrm>
              <a:off x="62244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0" name="Freeform 20"/>
            <p:cNvSpPr/>
            <p:nvPr/>
          </p:nvSpPr>
          <p:spPr>
            <a:xfrm>
              <a:off x="1015387"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1" name="Freeform 21"/>
            <p:cNvSpPr/>
            <p:nvPr/>
          </p:nvSpPr>
          <p:spPr>
            <a:xfrm>
              <a:off x="2796274" y="1937456"/>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22" name="Freeform 22"/>
            <p:cNvSpPr/>
            <p:nvPr/>
          </p:nvSpPr>
          <p:spPr>
            <a:xfrm>
              <a:off x="45771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3" name="Freeform 23"/>
            <p:cNvSpPr/>
            <p:nvPr/>
          </p:nvSpPr>
          <p:spPr>
            <a:xfrm>
              <a:off x="62244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4" name="Freeform 24"/>
            <p:cNvSpPr/>
            <p:nvPr/>
          </p:nvSpPr>
          <p:spPr>
            <a:xfrm>
              <a:off x="1015387"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5" name="Freeform 25"/>
            <p:cNvSpPr/>
            <p:nvPr/>
          </p:nvSpPr>
          <p:spPr>
            <a:xfrm>
              <a:off x="2796274" y="295750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26" name="Freeform 26"/>
            <p:cNvSpPr/>
            <p:nvPr/>
          </p:nvSpPr>
          <p:spPr>
            <a:xfrm>
              <a:off x="45771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7" name="Freeform 27"/>
            <p:cNvSpPr/>
            <p:nvPr/>
          </p:nvSpPr>
          <p:spPr>
            <a:xfrm>
              <a:off x="62244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8" name="Freeform 28"/>
            <p:cNvSpPr/>
            <p:nvPr/>
          </p:nvSpPr>
          <p:spPr>
            <a:xfrm>
              <a:off x="1015387"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9" name="Freeform 29"/>
            <p:cNvSpPr/>
            <p:nvPr/>
          </p:nvSpPr>
          <p:spPr>
            <a:xfrm>
              <a:off x="2796274" y="414208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30" name="Freeform 30"/>
            <p:cNvSpPr/>
            <p:nvPr/>
          </p:nvSpPr>
          <p:spPr>
            <a:xfrm>
              <a:off x="45771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31" name="Freeform 31"/>
            <p:cNvSpPr/>
            <p:nvPr/>
          </p:nvSpPr>
          <p:spPr>
            <a:xfrm>
              <a:off x="62244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grpSp>
          <p:nvGrpSpPr>
            <p:cNvPr id="32" name="Group 32"/>
            <p:cNvGrpSpPr/>
            <p:nvPr/>
          </p:nvGrpSpPr>
          <p:grpSpPr>
            <a:xfrm>
              <a:off x="935660" y="0"/>
              <a:ext cx="6751608" cy="408049"/>
              <a:chOff x="0" y="0"/>
              <a:chExt cx="2025471" cy="122414"/>
            </a:xfrm>
          </p:grpSpPr>
          <p:sp>
            <p:nvSpPr>
              <p:cNvPr id="33" name="Freeform 33"/>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4" name="TextBox 34"/>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5" name="Group 35"/>
            <p:cNvGrpSpPr/>
            <p:nvPr/>
          </p:nvGrpSpPr>
          <p:grpSpPr>
            <a:xfrm>
              <a:off x="935660" y="4955690"/>
              <a:ext cx="6751608" cy="408049"/>
              <a:chOff x="0" y="0"/>
              <a:chExt cx="2025471" cy="122414"/>
            </a:xfrm>
          </p:grpSpPr>
          <p:sp>
            <p:nvSpPr>
              <p:cNvPr id="36" name="Freeform 36"/>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7" name="TextBox 37"/>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8" name="Group 38"/>
            <p:cNvGrpSpPr/>
            <p:nvPr/>
          </p:nvGrpSpPr>
          <p:grpSpPr>
            <a:xfrm rot="-5400000">
              <a:off x="4166701" y="3520568"/>
              <a:ext cx="7208215" cy="167079"/>
              <a:chOff x="0" y="0"/>
              <a:chExt cx="2162452" cy="50123"/>
            </a:xfrm>
          </p:grpSpPr>
          <p:sp>
            <p:nvSpPr>
              <p:cNvPr id="39" name="Freeform 39"/>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0" name="TextBox 40"/>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grpSp>
          <p:nvGrpSpPr>
            <p:cNvPr id="41" name="Group 41"/>
            <p:cNvGrpSpPr/>
            <p:nvPr/>
          </p:nvGrpSpPr>
          <p:grpSpPr>
            <a:xfrm rot="-5400000">
              <a:off x="-2751986" y="3520568"/>
              <a:ext cx="7208215" cy="167079"/>
              <a:chOff x="0" y="0"/>
              <a:chExt cx="2162452" cy="50123"/>
            </a:xfrm>
          </p:grpSpPr>
          <p:sp>
            <p:nvSpPr>
              <p:cNvPr id="42" name="Freeform 42"/>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3" name="TextBox 43"/>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sp>
          <p:nvSpPr>
            <p:cNvPr id="44" name="AutoShape 44"/>
            <p:cNvSpPr/>
            <p:nvPr/>
          </p:nvSpPr>
          <p:spPr>
            <a:xfrm flipV="1">
              <a:off x="7557600" y="519073"/>
              <a:ext cx="8536" cy="4002074"/>
            </a:xfrm>
            <a:prstGeom prst="line">
              <a:avLst/>
            </a:prstGeom>
            <a:ln w="33999" cap="flat">
              <a:solidFill>
                <a:srgbClr val="004068"/>
              </a:solidFill>
              <a:prstDash val="solid"/>
              <a:headEnd type="none" w="sm" len="sm"/>
              <a:tailEnd type="none" w="sm" len="sm"/>
            </a:ln>
          </p:spPr>
        </p:sp>
        <p:sp>
          <p:nvSpPr>
            <p:cNvPr id="45" name="AutoShape 45"/>
            <p:cNvSpPr/>
            <p:nvPr/>
          </p:nvSpPr>
          <p:spPr>
            <a:xfrm flipV="1">
              <a:off x="5993336" y="519073"/>
              <a:ext cx="3982" cy="3989949"/>
            </a:xfrm>
            <a:prstGeom prst="line">
              <a:avLst/>
            </a:prstGeom>
            <a:ln w="33999" cap="flat">
              <a:solidFill>
                <a:srgbClr val="004068"/>
              </a:solidFill>
              <a:prstDash val="solid"/>
              <a:headEnd type="none" w="sm" len="sm"/>
              <a:tailEnd type="none" w="sm" len="sm"/>
            </a:ln>
          </p:spPr>
        </p:sp>
        <p:sp>
          <p:nvSpPr>
            <p:cNvPr id="46" name="AutoShape 46"/>
            <p:cNvSpPr/>
            <p:nvPr/>
          </p:nvSpPr>
          <p:spPr>
            <a:xfrm flipV="1">
              <a:off x="4238146" y="519073"/>
              <a:ext cx="5620" cy="4010436"/>
            </a:xfrm>
            <a:prstGeom prst="line">
              <a:avLst/>
            </a:prstGeom>
            <a:ln w="33999" cap="flat">
              <a:solidFill>
                <a:srgbClr val="004068"/>
              </a:solidFill>
              <a:prstDash val="solid"/>
              <a:headEnd type="none" w="sm" len="sm"/>
              <a:tailEnd type="none" w="sm" len="sm"/>
            </a:ln>
          </p:spPr>
        </p:sp>
        <p:sp>
          <p:nvSpPr>
            <p:cNvPr id="47" name="AutoShape 47"/>
            <p:cNvSpPr/>
            <p:nvPr/>
          </p:nvSpPr>
          <p:spPr>
            <a:xfrm flipH="1" flipV="1">
              <a:off x="2490216" y="519073"/>
              <a:ext cx="8113" cy="4033014"/>
            </a:xfrm>
            <a:prstGeom prst="line">
              <a:avLst/>
            </a:prstGeom>
            <a:ln w="33999" cap="flat">
              <a:solidFill>
                <a:srgbClr val="004068"/>
              </a:solidFill>
              <a:prstDash val="solid"/>
              <a:headEnd type="none" w="sm" len="sm"/>
              <a:tailEnd type="none" w="sm" len="sm"/>
            </a:ln>
          </p:spPr>
        </p:sp>
        <p:grpSp>
          <p:nvGrpSpPr>
            <p:cNvPr id="48" name="Group 48"/>
            <p:cNvGrpSpPr/>
            <p:nvPr/>
          </p:nvGrpSpPr>
          <p:grpSpPr>
            <a:xfrm>
              <a:off x="2218901" y="1185471"/>
              <a:ext cx="311733" cy="110381"/>
              <a:chOff x="0" y="0"/>
              <a:chExt cx="473441" cy="167640"/>
            </a:xfrm>
          </p:grpSpPr>
          <p:sp>
            <p:nvSpPr>
              <p:cNvPr id="49" name="Freeform 49"/>
              <p:cNvSpPr/>
              <p:nvPr/>
            </p:nvSpPr>
            <p:spPr>
              <a:xfrm>
                <a:off x="47517" y="45429"/>
                <a:ext cx="377306" cy="70795"/>
              </a:xfrm>
              <a:custGeom>
                <a:avLst/>
                <a:gdLst/>
                <a:ahLst/>
                <a:cxnLst/>
                <a:rect l="l" t="t" r="r" b="b"/>
                <a:pathLst>
                  <a:path w="377306" h="70795">
                    <a:moveTo>
                      <a:pt x="14340" y="20611"/>
                    </a:moveTo>
                    <a:cubicBezTo>
                      <a:pt x="139243" y="-979"/>
                      <a:pt x="315296" y="-4789"/>
                      <a:pt x="353362" y="5371"/>
                    </a:cubicBezTo>
                    <a:cubicBezTo>
                      <a:pt x="365257" y="7911"/>
                      <a:pt x="370016" y="10451"/>
                      <a:pt x="373584" y="16801"/>
                    </a:cubicBezTo>
                    <a:cubicBezTo>
                      <a:pt x="377153" y="23151"/>
                      <a:pt x="377153" y="40931"/>
                      <a:pt x="372395" y="47281"/>
                    </a:cubicBezTo>
                    <a:cubicBezTo>
                      <a:pt x="367636" y="53631"/>
                      <a:pt x="350983" y="56171"/>
                      <a:pt x="343845" y="53631"/>
                    </a:cubicBezTo>
                    <a:cubicBezTo>
                      <a:pt x="337898" y="51091"/>
                      <a:pt x="331950" y="42201"/>
                      <a:pt x="330760" y="34581"/>
                    </a:cubicBezTo>
                    <a:cubicBezTo>
                      <a:pt x="329571" y="28231"/>
                      <a:pt x="331950" y="16801"/>
                      <a:pt x="337898" y="11721"/>
                    </a:cubicBezTo>
                    <a:cubicBezTo>
                      <a:pt x="343845" y="6641"/>
                      <a:pt x="359310" y="4101"/>
                      <a:pt x="366447" y="9181"/>
                    </a:cubicBezTo>
                    <a:cubicBezTo>
                      <a:pt x="372395" y="12991"/>
                      <a:pt x="378342" y="29501"/>
                      <a:pt x="377153" y="37121"/>
                    </a:cubicBezTo>
                    <a:cubicBezTo>
                      <a:pt x="375963" y="44741"/>
                      <a:pt x="371205" y="49821"/>
                      <a:pt x="361689" y="54901"/>
                    </a:cubicBezTo>
                    <a:cubicBezTo>
                      <a:pt x="327192" y="70141"/>
                      <a:pt x="142811" y="51091"/>
                      <a:pt x="83334" y="57441"/>
                    </a:cubicBezTo>
                    <a:cubicBezTo>
                      <a:pt x="53595" y="59981"/>
                      <a:pt x="34562" y="73951"/>
                      <a:pt x="19098" y="70141"/>
                    </a:cubicBezTo>
                    <a:cubicBezTo>
                      <a:pt x="9581" y="67601"/>
                      <a:pt x="1255" y="58711"/>
                      <a:pt x="65" y="51091"/>
                    </a:cubicBezTo>
                    <a:cubicBezTo>
                      <a:pt x="-1124" y="42201"/>
                      <a:pt x="14340" y="20611"/>
                      <a:pt x="14340" y="20611"/>
                    </a:cubicBezTo>
                  </a:path>
                </a:pathLst>
              </a:custGeom>
              <a:solidFill>
                <a:srgbClr val="0571D3"/>
              </a:solidFill>
              <a:ln cap="sq">
                <a:noFill/>
                <a:prstDash val="solid"/>
                <a:miter/>
              </a:ln>
            </p:spPr>
          </p:sp>
        </p:grpSp>
        <p:grpSp>
          <p:nvGrpSpPr>
            <p:cNvPr id="50" name="Group 50"/>
            <p:cNvGrpSpPr/>
            <p:nvPr/>
          </p:nvGrpSpPr>
          <p:grpSpPr>
            <a:xfrm>
              <a:off x="2202453" y="2252486"/>
              <a:ext cx="336013" cy="100346"/>
              <a:chOff x="0" y="0"/>
              <a:chExt cx="510318" cy="152400"/>
            </a:xfrm>
          </p:grpSpPr>
          <p:sp>
            <p:nvSpPr>
              <p:cNvPr id="51" name="Freeform 51"/>
              <p:cNvSpPr/>
              <p:nvPr/>
            </p:nvSpPr>
            <p:spPr>
              <a:xfrm>
                <a:off x="47482" y="50800"/>
                <a:ext cx="415253" cy="67945"/>
              </a:xfrm>
              <a:custGeom>
                <a:avLst/>
                <a:gdLst/>
                <a:ahLst/>
                <a:cxnLst/>
                <a:rect l="l" t="t" r="r" b="b"/>
                <a:pathLst>
                  <a:path w="415253" h="67945">
                    <a:moveTo>
                      <a:pt x="23891" y="0"/>
                    </a:moveTo>
                    <a:cubicBezTo>
                      <a:pt x="405737" y="6350"/>
                      <a:pt x="415254" y="19050"/>
                      <a:pt x="415254" y="26670"/>
                    </a:cubicBezTo>
                    <a:cubicBezTo>
                      <a:pt x="414064" y="35560"/>
                      <a:pt x="396221" y="50800"/>
                      <a:pt x="387894" y="50800"/>
                    </a:cubicBezTo>
                    <a:cubicBezTo>
                      <a:pt x="380757" y="50800"/>
                      <a:pt x="368861" y="36830"/>
                      <a:pt x="367671" y="29210"/>
                    </a:cubicBezTo>
                    <a:cubicBezTo>
                      <a:pt x="366482" y="22860"/>
                      <a:pt x="370051" y="11430"/>
                      <a:pt x="374809" y="7620"/>
                    </a:cubicBezTo>
                    <a:cubicBezTo>
                      <a:pt x="379567" y="2540"/>
                      <a:pt x="390273" y="-1270"/>
                      <a:pt x="396221" y="1270"/>
                    </a:cubicBezTo>
                    <a:cubicBezTo>
                      <a:pt x="403358" y="2540"/>
                      <a:pt x="415254" y="16510"/>
                      <a:pt x="415254" y="24130"/>
                    </a:cubicBezTo>
                    <a:cubicBezTo>
                      <a:pt x="414064" y="33020"/>
                      <a:pt x="405737" y="44450"/>
                      <a:pt x="391463" y="50800"/>
                    </a:cubicBezTo>
                    <a:cubicBezTo>
                      <a:pt x="342691" y="73660"/>
                      <a:pt x="71473" y="73660"/>
                      <a:pt x="23891" y="50800"/>
                    </a:cubicBezTo>
                    <a:cubicBezTo>
                      <a:pt x="8427" y="43180"/>
                      <a:pt x="-1089" y="30480"/>
                      <a:pt x="100" y="22860"/>
                    </a:cubicBezTo>
                    <a:cubicBezTo>
                      <a:pt x="100" y="13970"/>
                      <a:pt x="23891" y="0"/>
                      <a:pt x="23891" y="0"/>
                    </a:cubicBezTo>
                  </a:path>
                </a:pathLst>
              </a:custGeom>
              <a:solidFill>
                <a:srgbClr val="0571D3"/>
              </a:solidFill>
              <a:ln cap="sq">
                <a:noFill/>
                <a:prstDash val="solid"/>
                <a:miter/>
              </a:ln>
            </p:spPr>
          </p:sp>
        </p:grpSp>
        <p:grpSp>
          <p:nvGrpSpPr>
            <p:cNvPr id="52" name="Group 52"/>
            <p:cNvGrpSpPr/>
            <p:nvPr/>
          </p:nvGrpSpPr>
          <p:grpSpPr>
            <a:xfrm>
              <a:off x="2210285" y="3310302"/>
              <a:ext cx="303900" cy="100346"/>
              <a:chOff x="0" y="0"/>
              <a:chExt cx="461546" cy="152400"/>
            </a:xfrm>
          </p:grpSpPr>
          <p:sp>
            <p:nvSpPr>
              <p:cNvPr id="53" name="Freeform 53"/>
              <p:cNvSpPr/>
              <p:nvPr/>
            </p:nvSpPr>
            <p:spPr>
              <a:xfrm>
                <a:off x="47582" y="50551"/>
                <a:ext cx="366382" cy="66769"/>
              </a:xfrm>
              <a:custGeom>
                <a:avLst/>
                <a:gdLst/>
                <a:ahLst/>
                <a:cxnLst/>
                <a:rect l="l" t="t" r="r" b="b"/>
                <a:pathLst>
                  <a:path w="366382" h="66769">
                    <a:moveTo>
                      <a:pt x="23791" y="249"/>
                    </a:moveTo>
                    <a:cubicBezTo>
                      <a:pt x="356866" y="6599"/>
                      <a:pt x="366382" y="18029"/>
                      <a:pt x="366382" y="26919"/>
                    </a:cubicBezTo>
                    <a:cubicBezTo>
                      <a:pt x="366382" y="35809"/>
                      <a:pt x="348539" y="51049"/>
                      <a:pt x="340212" y="51049"/>
                    </a:cubicBezTo>
                    <a:cubicBezTo>
                      <a:pt x="333074" y="51049"/>
                      <a:pt x="321179" y="37079"/>
                      <a:pt x="318800" y="29459"/>
                    </a:cubicBezTo>
                    <a:cubicBezTo>
                      <a:pt x="317610" y="23109"/>
                      <a:pt x="321179" y="11679"/>
                      <a:pt x="325937" y="6599"/>
                    </a:cubicBezTo>
                    <a:cubicBezTo>
                      <a:pt x="330695" y="2789"/>
                      <a:pt x="341401" y="-1021"/>
                      <a:pt x="347349" y="249"/>
                    </a:cubicBezTo>
                    <a:cubicBezTo>
                      <a:pt x="354486" y="2789"/>
                      <a:pt x="366382" y="16759"/>
                      <a:pt x="366382" y="24379"/>
                    </a:cubicBezTo>
                    <a:cubicBezTo>
                      <a:pt x="366382" y="33269"/>
                      <a:pt x="356866" y="44699"/>
                      <a:pt x="342591" y="51049"/>
                    </a:cubicBezTo>
                    <a:cubicBezTo>
                      <a:pt x="298577" y="71369"/>
                      <a:pt x="67804" y="72639"/>
                      <a:pt x="23791" y="51049"/>
                    </a:cubicBezTo>
                    <a:cubicBezTo>
                      <a:pt x="8327" y="43429"/>
                      <a:pt x="0" y="30729"/>
                      <a:pt x="0" y="23109"/>
                    </a:cubicBezTo>
                    <a:cubicBezTo>
                      <a:pt x="0" y="14219"/>
                      <a:pt x="23791" y="249"/>
                      <a:pt x="23791" y="249"/>
                    </a:cubicBezTo>
                  </a:path>
                </a:pathLst>
              </a:custGeom>
              <a:solidFill>
                <a:srgbClr val="0571D3"/>
              </a:solidFill>
              <a:ln cap="sq">
                <a:noFill/>
                <a:prstDash val="solid"/>
                <a:miter/>
              </a:ln>
            </p:spPr>
          </p:sp>
        </p:grpSp>
        <p:grpSp>
          <p:nvGrpSpPr>
            <p:cNvPr id="54" name="Group 54"/>
            <p:cNvGrpSpPr/>
            <p:nvPr/>
          </p:nvGrpSpPr>
          <p:grpSpPr>
            <a:xfrm>
              <a:off x="2210285" y="4496897"/>
              <a:ext cx="319565" cy="110381"/>
              <a:chOff x="0" y="0"/>
              <a:chExt cx="485337" cy="167640"/>
            </a:xfrm>
          </p:grpSpPr>
          <p:sp>
            <p:nvSpPr>
              <p:cNvPr id="55" name="Freeform 55"/>
              <p:cNvSpPr/>
              <p:nvPr/>
            </p:nvSpPr>
            <p:spPr>
              <a:xfrm>
                <a:off x="47453" y="50800"/>
                <a:ext cx="390830" cy="65077"/>
              </a:xfrm>
              <a:custGeom>
                <a:avLst/>
                <a:gdLst/>
                <a:ahLst/>
                <a:cxnLst/>
                <a:rect l="l" t="t" r="r" b="b"/>
                <a:pathLst>
                  <a:path w="390830" h="65077">
                    <a:moveTo>
                      <a:pt x="23920" y="0"/>
                    </a:moveTo>
                    <a:cubicBezTo>
                      <a:pt x="341530" y="3810"/>
                      <a:pt x="371269" y="7620"/>
                      <a:pt x="381975" y="20320"/>
                    </a:cubicBezTo>
                    <a:cubicBezTo>
                      <a:pt x="389112" y="27940"/>
                      <a:pt x="391492" y="43180"/>
                      <a:pt x="389112" y="49530"/>
                    </a:cubicBezTo>
                    <a:cubicBezTo>
                      <a:pt x="385544" y="57150"/>
                      <a:pt x="371269" y="64770"/>
                      <a:pt x="362942" y="64770"/>
                    </a:cubicBezTo>
                    <a:cubicBezTo>
                      <a:pt x="356995" y="63500"/>
                      <a:pt x="348668" y="55880"/>
                      <a:pt x="345099" y="49530"/>
                    </a:cubicBezTo>
                    <a:cubicBezTo>
                      <a:pt x="342720" y="43180"/>
                      <a:pt x="342720" y="31750"/>
                      <a:pt x="346289" y="26670"/>
                    </a:cubicBezTo>
                    <a:cubicBezTo>
                      <a:pt x="349857" y="20320"/>
                      <a:pt x="359374" y="13970"/>
                      <a:pt x="365321" y="13970"/>
                    </a:cubicBezTo>
                    <a:cubicBezTo>
                      <a:pt x="372459" y="13970"/>
                      <a:pt x="381975" y="17780"/>
                      <a:pt x="385544" y="24130"/>
                    </a:cubicBezTo>
                    <a:cubicBezTo>
                      <a:pt x="390302" y="29210"/>
                      <a:pt x="392681" y="40640"/>
                      <a:pt x="389112" y="46990"/>
                    </a:cubicBezTo>
                    <a:cubicBezTo>
                      <a:pt x="386733" y="54610"/>
                      <a:pt x="376027" y="62230"/>
                      <a:pt x="365321" y="64770"/>
                    </a:cubicBezTo>
                    <a:cubicBezTo>
                      <a:pt x="351047" y="67310"/>
                      <a:pt x="335583" y="53340"/>
                      <a:pt x="308223" y="50800"/>
                    </a:cubicBezTo>
                    <a:cubicBezTo>
                      <a:pt x="248745" y="43180"/>
                      <a:pt x="56038" y="71120"/>
                      <a:pt x="17972" y="49530"/>
                    </a:cubicBezTo>
                    <a:cubicBezTo>
                      <a:pt x="6077" y="43180"/>
                      <a:pt x="-1060" y="30480"/>
                      <a:pt x="129" y="21590"/>
                    </a:cubicBezTo>
                    <a:cubicBezTo>
                      <a:pt x="1319" y="13970"/>
                      <a:pt x="23920" y="0"/>
                      <a:pt x="23920" y="0"/>
                    </a:cubicBezTo>
                  </a:path>
                </a:pathLst>
              </a:custGeom>
              <a:solidFill>
                <a:srgbClr val="0571D3"/>
              </a:solidFill>
              <a:ln cap="sq">
                <a:noFill/>
                <a:prstDash val="solid"/>
                <a:miter/>
              </a:ln>
            </p:spPr>
          </p:sp>
        </p:grpSp>
        <p:grpSp>
          <p:nvGrpSpPr>
            <p:cNvPr id="56" name="Group 56"/>
            <p:cNvGrpSpPr/>
            <p:nvPr/>
          </p:nvGrpSpPr>
          <p:grpSpPr>
            <a:xfrm>
              <a:off x="3958495" y="4479336"/>
              <a:ext cx="311733" cy="100346"/>
              <a:chOff x="0" y="0"/>
              <a:chExt cx="473441" cy="152400"/>
            </a:xfrm>
          </p:grpSpPr>
          <p:sp>
            <p:nvSpPr>
              <p:cNvPr id="57" name="Freeform 57"/>
              <p:cNvSpPr/>
              <p:nvPr/>
            </p:nvSpPr>
            <p:spPr>
              <a:xfrm>
                <a:off x="47582" y="50800"/>
                <a:ext cx="377160" cy="66993"/>
              </a:xfrm>
              <a:custGeom>
                <a:avLst/>
                <a:gdLst/>
                <a:ahLst/>
                <a:cxnLst/>
                <a:rect l="l" t="t" r="r" b="b"/>
                <a:pathLst>
                  <a:path w="377160" h="66993">
                    <a:moveTo>
                      <a:pt x="23791" y="0"/>
                    </a:moveTo>
                    <a:cubicBezTo>
                      <a:pt x="368761" y="7620"/>
                      <a:pt x="378277" y="19050"/>
                      <a:pt x="377088" y="26670"/>
                    </a:cubicBezTo>
                    <a:cubicBezTo>
                      <a:pt x="377088" y="35560"/>
                      <a:pt x="359245" y="50800"/>
                      <a:pt x="350918" y="50800"/>
                    </a:cubicBezTo>
                    <a:cubicBezTo>
                      <a:pt x="343780" y="50800"/>
                      <a:pt x="331885" y="38100"/>
                      <a:pt x="330695" y="30480"/>
                    </a:cubicBezTo>
                    <a:cubicBezTo>
                      <a:pt x="328316" y="22860"/>
                      <a:pt x="333074" y="12700"/>
                      <a:pt x="337833" y="7620"/>
                    </a:cubicBezTo>
                    <a:cubicBezTo>
                      <a:pt x="342591" y="2540"/>
                      <a:pt x="352107" y="-1270"/>
                      <a:pt x="359245" y="1270"/>
                    </a:cubicBezTo>
                    <a:cubicBezTo>
                      <a:pt x="366382" y="3810"/>
                      <a:pt x="377088" y="16510"/>
                      <a:pt x="377088" y="24130"/>
                    </a:cubicBezTo>
                    <a:cubicBezTo>
                      <a:pt x="377088" y="33020"/>
                      <a:pt x="368761" y="44450"/>
                      <a:pt x="353297" y="50800"/>
                    </a:cubicBezTo>
                    <a:cubicBezTo>
                      <a:pt x="308094" y="72390"/>
                      <a:pt x="68994" y="72390"/>
                      <a:pt x="23791" y="50800"/>
                    </a:cubicBezTo>
                    <a:cubicBezTo>
                      <a:pt x="9516" y="44450"/>
                      <a:pt x="0" y="31750"/>
                      <a:pt x="0" y="22860"/>
                    </a:cubicBezTo>
                    <a:cubicBezTo>
                      <a:pt x="1190" y="13970"/>
                      <a:pt x="23791" y="0"/>
                      <a:pt x="23791" y="0"/>
                    </a:cubicBezTo>
                  </a:path>
                </a:pathLst>
              </a:custGeom>
              <a:solidFill>
                <a:srgbClr val="0571D3"/>
              </a:solidFill>
              <a:ln cap="sq">
                <a:noFill/>
                <a:prstDash val="solid"/>
                <a:miter/>
              </a:ln>
            </p:spPr>
          </p:sp>
        </p:grpSp>
        <p:grpSp>
          <p:nvGrpSpPr>
            <p:cNvPr id="58" name="Group 58"/>
            <p:cNvGrpSpPr/>
            <p:nvPr/>
          </p:nvGrpSpPr>
          <p:grpSpPr>
            <a:xfrm>
              <a:off x="4001574" y="3293578"/>
              <a:ext cx="276487" cy="108708"/>
              <a:chOff x="0" y="0"/>
              <a:chExt cx="419912" cy="165100"/>
            </a:xfrm>
          </p:grpSpPr>
          <p:sp>
            <p:nvSpPr>
              <p:cNvPr id="59" name="Freeform 59"/>
              <p:cNvSpPr/>
              <p:nvPr/>
            </p:nvSpPr>
            <p:spPr>
              <a:xfrm>
                <a:off x="44727" y="50800"/>
                <a:ext cx="326563" cy="71740"/>
              </a:xfrm>
              <a:custGeom>
                <a:avLst/>
                <a:gdLst/>
                <a:ahLst/>
                <a:cxnLst/>
                <a:rect l="l" t="t" r="r" b="b"/>
                <a:pathLst>
                  <a:path w="326563" h="71740">
                    <a:moveTo>
                      <a:pt x="27836" y="0"/>
                    </a:moveTo>
                    <a:cubicBezTo>
                      <a:pt x="321655" y="20320"/>
                      <a:pt x="327603" y="31750"/>
                      <a:pt x="326413" y="39370"/>
                    </a:cubicBezTo>
                    <a:cubicBezTo>
                      <a:pt x="326413" y="48260"/>
                      <a:pt x="308570" y="63500"/>
                      <a:pt x="300243" y="63500"/>
                    </a:cubicBezTo>
                    <a:cubicBezTo>
                      <a:pt x="293106" y="62230"/>
                      <a:pt x="278831" y="41910"/>
                      <a:pt x="280021" y="34290"/>
                    </a:cubicBezTo>
                    <a:cubicBezTo>
                      <a:pt x="281210" y="25400"/>
                      <a:pt x="300243" y="11430"/>
                      <a:pt x="308570" y="12700"/>
                    </a:cubicBezTo>
                    <a:cubicBezTo>
                      <a:pt x="315707" y="13970"/>
                      <a:pt x="326413" y="27940"/>
                      <a:pt x="326413" y="36830"/>
                    </a:cubicBezTo>
                    <a:cubicBezTo>
                      <a:pt x="327603" y="44450"/>
                      <a:pt x="321655" y="55880"/>
                      <a:pt x="310949" y="62230"/>
                    </a:cubicBezTo>
                    <a:cubicBezTo>
                      <a:pt x="280021" y="80010"/>
                      <a:pt x="138464" y="68580"/>
                      <a:pt x="82555" y="62230"/>
                    </a:cubicBezTo>
                    <a:cubicBezTo>
                      <a:pt x="50437" y="58420"/>
                      <a:pt x="17130" y="57150"/>
                      <a:pt x="6424" y="44450"/>
                    </a:cubicBezTo>
                    <a:cubicBezTo>
                      <a:pt x="-714" y="35560"/>
                      <a:pt x="-1903" y="17780"/>
                      <a:pt x="2855" y="10160"/>
                    </a:cubicBezTo>
                    <a:cubicBezTo>
                      <a:pt x="6424" y="3810"/>
                      <a:pt x="27836" y="0"/>
                      <a:pt x="27836" y="0"/>
                    </a:cubicBezTo>
                  </a:path>
                </a:pathLst>
              </a:custGeom>
              <a:solidFill>
                <a:srgbClr val="0571D3"/>
              </a:solidFill>
              <a:ln cap="sq">
                <a:noFill/>
                <a:prstDash val="solid"/>
                <a:miter/>
              </a:ln>
            </p:spPr>
          </p:sp>
        </p:grpSp>
        <p:grpSp>
          <p:nvGrpSpPr>
            <p:cNvPr id="60" name="Group 60"/>
            <p:cNvGrpSpPr/>
            <p:nvPr/>
          </p:nvGrpSpPr>
          <p:grpSpPr>
            <a:xfrm>
              <a:off x="3974944" y="2260848"/>
              <a:ext cx="320349" cy="100346"/>
              <a:chOff x="0" y="0"/>
              <a:chExt cx="486527" cy="152400"/>
            </a:xfrm>
          </p:grpSpPr>
          <p:sp>
            <p:nvSpPr>
              <p:cNvPr id="61" name="Freeform 61"/>
              <p:cNvSpPr/>
              <p:nvPr/>
            </p:nvSpPr>
            <p:spPr>
              <a:xfrm>
                <a:off x="47482" y="50800"/>
                <a:ext cx="390273" cy="67472"/>
              </a:xfrm>
              <a:custGeom>
                <a:avLst/>
                <a:gdLst/>
                <a:ahLst/>
                <a:cxnLst/>
                <a:rect l="l" t="t" r="r" b="b"/>
                <a:pathLst>
                  <a:path w="390273" h="67472">
                    <a:moveTo>
                      <a:pt x="22702" y="0"/>
                    </a:moveTo>
                    <a:cubicBezTo>
                      <a:pt x="380757" y="7620"/>
                      <a:pt x="390273" y="19050"/>
                      <a:pt x="390273" y="26670"/>
                    </a:cubicBezTo>
                    <a:cubicBezTo>
                      <a:pt x="390273" y="35560"/>
                      <a:pt x="372430" y="50800"/>
                      <a:pt x="364103" y="50800"/>
                    </a:cubicBezTo>
                    <a:cubicBezTo>
                      <a:pt x="356966" y="50800"/>
                      <a:pt x="345070" y="38100"/>
                      <a:pt x="342691" y="29210"/>
                    </a:cubicBezTo>
                    <a:cubicBezTo>
                      <a:pt x="341501" y="22860"/>
                      <a:pt x="345070" y="12700"/>
                      <a:pt x="349828" y="7620"/>
                    </a:cubicBezTo>
                    <a:cubicBezTo>
                      <a:pt x="354586" y="2540"/>
                      <a:pt x="365292" y="-1270"/>
                      <a:pt x="371240" y="1270"/>
                    </a:cubicBezTo>
                    <a:cubicBezTo>
                      <a:pt x="378377" y="3810"/>
                      <a:pt x="390273" y="16510"/>
                      <a:pt x="390273" y="24130"/>
                    </a:cubicBezTo>
                    <a:cubicBezTo>
                      <a:pt x="390273" y="33020"/>
                      <a:pt x="380757" y="44450"/>
                      <a:pt x="366482" y="50800"/>
                    </a:cubicBezTo>
                    <a:cubicBezTo>
                      <a:pt x="320089" y="72390"/>
                      <a:pt x="69094" y="73660"/>
                      <a:pt x="22702" y="50800"/>
                    </a:cubicBezTo>
                    <a:cubicBezTo>
                      <a:pt x="8427" y="44450"/>
                      <a:pt x="-1089" y="31750"/>
                      <a:pt x="100" y="22860"/>
                    </a:cubicBezTo>
                    <a:cubicBezTo>
                      <a:pt x="100" y="13970"/>
                      <a:pt x="22702" y="0"/>
                      <a:pt x="22702" y="0"/>
                    </a:cubicBezTo>
                  </a:path>
                </a:pathLst>
              </a:custGeom>
              <a:solidFill>
                <a:srgbClr val="0571D3"/>
              </a:solidFill>
              <a:ln cap="sq">
                <a:noFill/>
                <a:prstDash val="solid"/>
                <a:miter/>
              </a:ln>
            </p:spPr>
          </p:sp>
        </p:grpSp>
        <p:grpSp>
          <p:nvGrpSpPr>
            <p:cNvPr id="62" name="Group 62"/>
            <p:cNvGrpSpPr/>
            <p:nvPr/>
          </p:nvGrpSpPr>
          <p:grpSpPr>
            <a:xfrm>
              <a:off x="3966328" y="1185471"/>
              <a:ext cx="320349" cy="100346"/>
              <a:chOff x="0" y="0"/>
              <a:chExt cx="486527" cy="152400"/>
            </a:xfrm>
          </p:grpSpPr>
          <p:sp>
            <p:nvSpPr>
              <p:cNvPr id="63" name="Freeform 63"/>
              <p:cNvSpPr/>
              <p:nvPr/>
            </p:nvSpPr>
            <p:spPr>
              <a:xfrm>
                <a:off x="47582" y="50551"/>
                <a:ext cx="391362" cy="67242"/>
              </a:xfrm>
              <a:custGeom>
                <a:avLst/>
                <a:gdLst/>
                <a:ahLst/>
                <a:cxnLst/>
                <a:rect l="l" t="t" r="r" b="b"/>
                <a:pathLst>
                  <a:path w="391362" h="67242">
                    <a:moveTo>
                      <a:pt x="23791" y="249"/>
                    </a:moveTo>
                    <a:cubicBezTo>
                      <a:pt x="381846" y="6599"/>
                      <a:pt x="391363" y="18029"/>
                      <a:pt x="391363" y="26919"/>
                    </a:cubicBezTo>
                    <a:cubicBezTo>
                      <a:pt x="390173" y="35809"/>
                      <a:pt x="373519" y="51049"/>
                      <a:pt x="365192" y="51049"/>
                    </a:cubicBezTo>
                    <a:cubicBezTo>
                      <a:pt x="356866" y="51049"/>
                      <a:pt x="346160" y="37079"/>
                      <a:pt x="343780" y="29459"/>
                    </a:cubicBezTo>
                    <a:cubicBezTo>
                      <a:pt x="342591" y="23109"/>
                      <a:pt x="346160" y="11679"/>
                      <a:pt x="350918" y="6599"/>
                    </a:cubicBezTo>
                    <a:cubicBezTo>
                      <a:pt x="355676" y="2789"/>
                      <a:pt x="366382" y="-1021"/>
                      <a:pt x="372330" y="249"/>
                    </a:cubicBezTo>
                    <a:cubicBezTo>
                      <a:pt x="379467" y="2789"/>
                      <a:pt x="391363" y="16759"/>
                      <a:pt x="391363" y="24379"/>
                    </a:cubicBezTo>
                    <a:cubicBezTo>
                      <a:pt x="391363" y="33269"/>
                      <a:pt x="381846" y="44699"/>
                      <a:pt x="367571" y="51049"/>
                    </a:cubicBezTo>
                    <a:cubicBezTo>
                      <a:pt x="321179" y="72639"/>
                      <a:pt x="70184" y="72639"/>
                      <a:pt x="23791" y="51049"/>
                    </a:cubicBezTo>
                    <a:cubicBezTo>
                      <a:pt x="9516" y="43429"/>
                      <a:pt x="0" y="30729"/>
                      <a:pt x="0" y="21839"/>
                    </a:cubicBezTo>
                    <a:cubicBezTo>
                      <a:pt x="1190" y="14219"/>
                      <a:pt x="23791" y="249"/>
                      <a:pt x="23791" y="249"/>
                    </a:cubicBezTo>
                  </a:path>
                </a:pathLst>
              </a:custGeom>
              <a:solidFill>
                <a:srgbClr val="0571D3"/>
              </a:solidFill>
              <a:ln cap="sq">
                <a:noFill/>
                <a:prstDash val="solid"/>
                <a:miter/>
              </a:ln>
            </p:spPr>
          </p:sp>
        </p:grpSp>
        <p:grpSp>
          <p:nvGrpSpPr>
            <p:cNvPr id="64" name="Group 64"/>
            <p:cNvGrpSpPr/>
            <p:nvPr/>
          </p:nvGrpSpPr>
          <p:grpSpPr>
            <a:xfrm>
              <a:off x="5763099" y="1212230"/>
              <a:ext cx="287452" cy="100346"/>
              <a:chOff x="0" y="0"/>
              <a:chExt cx="436565" cy="152400"/>
            </a:xfrm>
          </p:grpSpPr>
          <p:sp>
            <p:nvSpPr>
              <p:cNvPr id="65" name="Freeform 65"/>
              <p:cNvSpPr/>
              <p:nvPr/>
            </p:nvSpPr>
            <p:spPr>
              <a:xfrm>
                <a:off x="47482" y="49992"/>
                <a:ext cx="340381" cy="65896"/>
              </a:xfrm>
              <a:custGeom>
                <a:avLst/>
                <a:gdLst/>
                <a:ahLst/>
                <a:cxnLst/>
                <a:rect l="l" t="t" r="r" b="b"/>
                <a:pathLst>
                  <a:path w="340381" h="65896">
                    <a:moveTo>
                      <a:pt x="23891" y="808"/>
                    </a:moveTo>
                    <a:cubicBezTo>
                      <a:pt x="330795" y="7158"/>
                      <a:pt x="341501" y="18588"/>
                      <a:pt x="340312" y="27478"/>
                    </a:cubicBezTo>
                    <a:cubicBezTo>
                      <a:pt x="340312" y="35098"/>
                      <a:pt x="322469" y="51608"/>
                      <a:pt x="314142" y="50338"/>
                    </a:cubicBezTo>
                    <a:cubicBezTo>
                      <a:pt x="307004" y="50338"/>
                      <a:pt x="295109" y="37638"/>
                      <a:pt x="292730" y="30018"/>
                    </a:cubicBezTo>
                    <a:cubicBezTo>
                      <a:pt x="291540" y="22398"/>
                      <a:pt x="295109" y="12238"/>
                      <a:pt x="299867" y="7158"/>
                    </a:cubicBezTo>
                    <a:cubicBezTo>
                      <a:pt x="304625" y="2078"/>
                      <a:pt x="315331" y="-1732"/>
                      <a:pt x="322469" y="808"/>
                    </a:cubicBezTo>
                    <a:cubicBezTo>
                      <a:pt x="329606" y="3348"/>
                      <a:pt x="340312" y="16048"/>
                      <a:pt x="340312" y="23668"/>
                    </a:cubicBezTo>
                    <a:cubicBezTo>
                      <a:pt x="340312" y="32558"/>
                      <a:pt x="330795" y="43988"/>
                      <a:pt x="316521" y="51608"/>
                    </a:cubicBezTo>
                    <a:cubicBezTo>
                      <a:pt x="274886" y="70658"/>
                      <a:pt x="65525" y="70658"/>
                      <a:pt x="23891" y="51608"/>
                    </a:cubicBezTo>
                    <a:cubicBezTo>
                      <a:pt x="8427" y="43988"/>
                      <a:pt x="-1089" y="31288"/>
                      <a:pt x="100" y="22398"/>
                    </a:cubicBezTo>
                    <a:cubicBezTo>
                      <a:pt x="100" y="14778"/>
                      <a:pt x="23891" y="808"/>
                      <a:pt x="23891" y="808"/>
                    </a:cubicBezTo>
                  </a:path>
                </a:pathLst>
              </a:custGeom>
              <a:solidFill>
                <a:srgbClr val="0571D3"/>
              </a:solidFill>
              <a:ln cap="sq">
                <a:noFill/>
                <a:prstDash val="solid"/>
                <a:miter/>
              </a:ln>
            </p:spPr>
          </p:sp>
        </p:grpSp>
        <p:grpSp>
          <p:nvGrpSpPr>
            <p:cNvPr id="66" name="Group 66"/>
            <p:cNvGrpSpPr/>
            <p:nvPr/>
          </p:nvGrpSpPr>
          <p:grpSpPr>
            <a:xfrm>
              <a:off x="5746651" y="2269210"/>
              <a:ext cx="295285" cy="100346"/>
              <a:chOff x="0" y="0"/>
              <a:chExt cx="448461" cy="152400"/>
            </a:xfrm>
          </p:grpSpPr>
          <p:sp>
            <p:nvSpPr>
              <p:cNvPr id="67" name="Freeform 67"/>
              <p:cNvSpPr/>
              <p:nvPr/>
            </p:nvSpPr>
            <p:spPr>
              <a:xfrm>
                <a:off x="47582" y="50800"/>
                <a:ext cx="353297" cy="66520"/>
              </a:xfrm>
              <a:custGeom>
                <a:avLst/>
                <a:gdLst/>
                <a:ahLst/>
                <a:cxnLst/>
                <a:rect l="l" t="t" r="r" b="b"/>
                <a:pathLst>
                  <a:path w="353297" h="66520">
                    <a:moveTo>
                      <a:pt x="23791" y="0"/>
                    </a:moveTo>
                    <a:cubicBezTo>
                      <a:pt x="343780" y="7620"/>
                      <a:pt x="353297" y="19050"/>
                      <a:pt x="353297" y="27940"/>
                    </a:cubicBezTo>
                    <a:cubicBezTo>
                      <a:pt x="353297" y="35560"/>
                      <a:pt x="335454" y="52070"/>
                      <a:pt x="327127" y="50800"/>
                    </a:cubicBezTo>
                    <a:cubicBezTo>
                      <a:pt x="319989" y="50800"/>
                      <a:pt x="308094" y="38100"/>
                      <a:pt x="305715" y="30480"/>
                    </a:cubicBezTo>
                    <a:cubicBezTo>
                      <a:pt x="304525" y="22860"/>
                      <a:pt x="308094" y="12700"/>
                      <a:pt x="312852" y="7620"/>
                    </a:cubicBezTo>
                    <a:cubicBezTo>
                      <a:pt x="317610" y="2540"/>
                      <a:pt x="328316" y="-1270"/>
                      <a:pt x="334264" y="1270"/>
                    </a:cubicBezTo>
                    <a:cubicBezTo>
                      <a:pt x="341401" y="3810"/>
                      <a:pt x="353297" y="16510"/>
                      <a:pt x="353297" y="24130"/>
                    </a:cubicBezTo>
                    <a:cubicBezTo>
                      <a:pt x="353297" y="33020"/>
                      <a:pt x="343780" y="44450"/>
                      <a:pt x="329506" y="50800"/>
                    </a:cubicBezTo>
                    <a:cubicBezTo>
                      <a:pt x="286682" y="71120"/>
                      <a:pt x="66615" y="72390"/>
                      <a:pt x="23791" y="50800"/>
                    </a:cubicBezTo>
                    <a:cubicBezTo>
                      <a:pt x="9516" y="44450"/>
                      <a:pt x="0" y="31750"/>
                      <a:pt x="0" y="22860"/>
                    </a:cubicBezTo>
                    <a:cubicBezTo>
                      <a:pt x="1190" y="15240"/>
                      <a:pt x="23791" y="0"/>
                      <a:pt x="23791" y="0"/>
                    </a:cubicBezTo>
                  </a:path>
                </a:pathLst>
              </a:custGeom>
              <a:solidFill>
                <a:srgbClr val="0571D3"/>
              </a:solidFill>
              <a:ln cap="sq">
                <a:noFill/>
                <a:prstDash val="solid"/>
                <a:miter/>
              </a:ln>
            </p:spPr>
          </p:sp>
        </p:grpSp>
        <p:grpSp>
          <p:nvGrpSpPr>
            <p:cNvPr id="68" name="Group 68"/>
            <p:cNvGrpSpPr/>
            <p:nvPr/>
          </p:nvGrpSpPr>
          <p:grpSpPr>
            <a:xfrm>
              <a:off x="5763099" y="3276017"/>
              <a:ext cx="263171" cy="100346"/>
              <a:chOff x="0" y="0"/>
              <a:chExt cx="399689" cy="152400"/>
            </a:xfrm>
          </p:grpSpPr>
          <p:sp>
            <p:nvSpPr>
              <p:cNvPr id="69" name="Freeform 69"/>
              <p:cNvSpPr/>
              <p:nvPr/>
            </p:nvSpPr>
            <p:spPr>
              <a:xfrm>
                <a:off x="47482" y="50800"/>
                <a:ext cx="304625" cy="64615"/>
              </a:xfrm>
              <a:custGeom>
                <a:avLst/>
                <a:gdLst/>
                <a:ahLst/>
                <a:cxnLst/>
                <a:rect l="l" t="t" r="r" b="b"/>
                <a:pathLst>
                  <a:path w="304625" h="64615">
                    <a:moveTo>
                      <a:pt x="23891" y="0"/>
                    </a:moveTo>
                    <a:cubicBezTo>
                      <a:pt x="299867" y="10160"/>
                      <a:pt x="304625" y="26670"/>
                      <a:pt x="302246" y="35560"/>
                    </a:cubicBezTo>
                    <a:cubicBezTo>
                      <a:pt x="299867" y="43180"/>
                      <a:pt x="285592" y="52070"/>
                      <a:pt x="278455" y="50800"/>
                    </a:cubicBezTo>
                    <a:cubicBezTo>
                      <a:pt x="270128" y="49530"/>
                      <a:pt x="258233" y="38100"/>
                      <a:pt x="257043" y="29210"/>
                    </a:cubicBezTo>
                    <a:cubicBezTo>
                      <a:pt x="255854" y="22860"/>
                      <a:pt x="259422" y="11430"/>
                      <a:pt x="264180" y="7620"/>
                    </a:cubicBezTo>
                    <a:cubicBezTo>
                      <a:pt x="268939" y="2540"/>
                      <a:pt x="279645" y="-1270"/>
                      <a:pt x="285592" y="1270"/>
                    </a:cubicBezTo>
                    <a:cubicBezTo>
                      <a:pt x="292730" y="3810"/>
                      <a:pt x="304625" y="16510"/>
                      <a:pt x="304625" y="24130"/>
                    </a:cubicBezTo>
                    <a:cubicBezTo>
                      <a:pt x="303436" y="33020"/>
                      <a:pt x="295109" y="44450"/>
                      <a:pt x="280834" y="50800"/>
                    </a:cubicBezTo>
                    <a:cubicBezTo>
                      <a:pt x="241579" y="68580"/>
                      <a:pt x="61957" y="69850"/>
                      <a:pt x="23891" y="50800"/>
                    </a:cubicBezTo>
                    <a:cubicBezTo>
                      <a:pt x="8427" y="44450"/>
                      <a:pt x="-1090" y="31750"/>
                      <a:pt x="100" y="22860"/>
                    </a:cubicBezTo>
                    <a:cubicBezTo>
                      <a:pt x="100" y="13970"/>
                      <a:pt x="23891" y="0"/>
                      <a:pt x="23891" y="0"/>
                    </a:cubicBezTo>
                  </a:path>
                </a:pathLst>
              </a:custGeom>
              <a:solidFill>
                <a:srgbClr val="0571D3"/>
              </a:solidFill>
              <a:ln cap="sq">
                <a:noFill/>
                <a:prstDash val="solid"/>
                <a:miter/>
              </a:ln>
            </p:spPr>
          </p:sp>
        </p:grpSp>
        <p:grpSp>
          <p:nvGrpSpPr>
            <p:cNvPr id="70" name="Group 70"/>
            <p:cNvGrpSpPr/>
            <p:nvPr/>
          </p:nvGrpSpPr>
          <p:grpSpPr>
            <a:xfrm>
              <a:off x="5763099" y="4454250"/>
              <a:ext cx="263171" cy="109545"/>
              <a:chOff x="0" y="0"/>
              <a:chExt cx="399689" cy="166370"/>
            </a:xfrm>
          </p:grpSpPr>
          <p:sp>
            <p:nvSpPr>
              <p:cNvPr id="71" name="Freeform 71"/>
              <p:cNvSpPr/>
              <p:nvPr/>
            </p:nvSpPr>
            <p:spPr>
              <a:xfrm>
                <a:off x="47482" y="50476"/>
                <a:ext cx="304625" cy="72684"/>
              </a:xfrm>
              <a:custGeom>
                <a:avLst/>
                <a:gdLst/>
                <a:ahLst/>
                <a:cxnLst/>
                <a:rect l="l" t="t" r="r" b="b"/>
                <a:pathLst>
                  <a:path w="304625" h="72684">
                    <a:moveTo>
                      <a:pt x="23891" y="13024"/>
                    </a:moveTo>
                    <a:cubicBezTo>
                      <a:pt x="295109" y="6674"/>
                      <a:pt x="304625" y="18104"/>
                      <a:pt x="304625" y="26994"/>
                    </a:cubicBezTo>
                    <a:cubicBezTo>
                      <a:pt x="303436" y="35884"/>
                      <a:pt x="285592" y="49854"/>
                      <a:pt x="278455" y="51124"/>
                    </a:cubicBezTo>
                    <a:cubicBezTo>
                      <a:pt x="271318" y="51124"/>
                      <a:pt x="261801" y="43504"/>
                      <a:pt x="259422" y="37154"/>
                    </a:cubicBezTo>
                    <a:cubicBezTo>
                      <a:pt x="255854" y="29534"/>
                      <a:pt x="259422" y="13024"/>
                      <a:pt x="264180" y="6674"/>
                    </a:cubicBezTo>
                    <a:cubicBezTo>
                      <a:pt x="268939" y="1594"/>
                      <a:pt x="279645" y="-946"/>
                      <a:pt x="285592" y="324"/>
                    </a:cubicBezTo>
                    <a:cubicBezTo>
                      <a:pt x="292730" y="2864"/>
                      <a:pt x="304625" y="15564"/>
                      <a:pt x="304625" y="24454"/>
                    </a:cubicBezTo>
                    <a:cubicBezTo>
                      <a:pt x="303436" y="33344"/>
                      <a:pt x="295109" y="43504"/>
                      <a:pt x="280834" y="51124"/>
                    </a:cubicBezTo>
                    <a:cubicBezTo>
                      <a:pt x="241579" y="70174"/>
                      <a:pt x="61957" y="81604"/>
                      <a:pt x="23891" y="63824"/>
                    </a:cubicBezTo>
                    <a:cubicBezTo>
                      <a:pt x="8427" y="57474"/>
                      <a:pt x="-1089" y="43504"/>
                      <a:pt x="100" y="35884"/>
                    </a:cubicBezTo>
                    <a:cubicBezTo>
                      <a:pt x="100" y="26994"/>
                      <a:pt x="23891" y="13024"/>
                      <a:pt x="23891" y="13024"/>
                    </a:cubicBezTo>
                  </a:path>
                </a:pathLst>
              </a:custGeom>
              <a:solidFill>
                <a:srgbClr val="0571D3"/>
              </a:solidFill>
              <a:ln cap="sq">
                <a:noFill/>
                <a:prstDash val="solid"/>
                <a:miter/>
              </a:ln>
            </p:spPr>
          </p:sp>
        </p:grpSp>
        <p:grpSp>
          <p:nvGrpSpPr>
            <p:cNvPr id="72" name="Group 72"/>
            <p:cNvGrpSpPr/>
            <p:nvPr/>
          </p:nvGrpSpPr>
          <p:grpSpPr>
            <a:xfrm>
              <a:off x="7414970" y="4470974"/>
              <a:ext cx="174664" cy="100346"/>
              <a:chOff x="0" y="0"/>
              <a:chExt cx="265270" cy="152400"/>
            </a:xfrm>
          </p:grpSpPr>
          <p:sp>
            <p:nvSpPr>
              <p:cNvPr id="73" name="Freeform 73"/>
              <p:cNvSpPr/>
              <p:nvPr/>
            </p:nvSpPr>
            <p:spPr>
              <a:xfrm>
                <a:off x="47500" y="50800"/>
                <a:ext cx="169128" cy="59220"/>
              </a:xfrm>
              <a:custGeom>
                <a:avLst/>
                <a:gdLst/>
                <a:ahLst/>
                <a:cxnLst/>
                <a:rect l="l" t="t" r="r" b="b"/>
                <a:pathLst>
                  <a:path w="169128" h="59220">
                    <a:moveTo>
                      <a:pt x="22684" y="0"/>
                    </a:moveTo>
                    <a:cubicBezTo>
                      <a:pt x="164240" y="8890"/>
                      <a:pt x="170188" y="26670"/>
                      <a:pt x="167809" y="35560"/>
                    </a:cubicBezTo>
                    <a:cubicBezTo>
                      <a:pt x="165430" y="43180"/>
                      <a:pt x="151155" y="52070"/>
                      <a:pt x="142828" y="50800"/>
                    </a:cubicBezTo>
                    <a:cubicBezTo>
                      <a:pt x="135691" y="49530"/>
                      <a:pt x="123795" y="38100"/>
                      <a:pt x="122606" y="29210"/>
                    </a:cubicBezTo>
                    <a:cubicBezTo>
                      <a:pt x="120227" y="22860"/>
                      <a:pt x="124985" y="11430"/>
                      <a:pt x="129743" y="7620"/>
                    </a:cubicBezTo>
                    <a:cubicBezTo>
                      <a:pt x="134501" y="2540"/>
                      <a:pt x="144018" y="-1270"/>
                      <a:pt x="151155" y="1270"/>
                    </a:cubicBezTo>
                    <a:cubicBezTo>
                      <a:pt x="158292" y="2540"/>
                      <a:pt x="168998" y="16510"/>
                      <a:pt x="168998" y="24130"/>
                    </a:cubicBezTo>
                    <a:cubicBezTo>
                      <a:pt x="170188" y="31750"/>
                      <a:pt x="163051" y="44450"/>
                      <a:pt x="153534" y="49530"/>
                    </a:cubicBezTo>
                    <a:cubicBezTo>
                      <a:pt x="132122" y="62230"/>
                      <a:pt x="47664" y="62230"/>
                      <a:pt x="22684" y="50800"/>
                    </a:cubicBezTo>
                    <a:cubicBezTo>
                      <a:pt x="10788" y="44450"/>
                      <a:pt x="-1107" y="31750"/>
                      <a:pt x="82" y="22860"/>
                    </a:cubicBezTo>
                    <a:cubicBezTo>
                      <a:pt x="82" y="13970"/>
                      <a:pt x="22684" y="0"/>
                      <a:pt x="22684" y="0"/>
                    </a:cubicBezTo>
                  </a:path>
                </a:pathLst>
              </a:custGeom>
              <a:solidFill>
                <a:srgbClr val="0571D3"/>
              </a:solidFill>
              <a:ln cap="sq">
                <a:noFill/>
                <a:prstDash val="solid"/>
                <a:miter/>
              </a:ln>
            </p:spPr>
          </p:sp>
        </p:grpSp>
        <p:grpSp>
          <p:nvGrpSpPr>
            <p:cNvPr id="74" name="Group 74"/>
            <p:cNvGrpSpPr/>
            <p:nvPr/>
          </p:nvGrpSpPr>
          <p:grpSpPr>
            <a:xfrm>
              <a:off x="7406354" y="3301940"/>
              <a:ext cx="191113" cy="100346"/>
              <a:chOff x="0" y="0"/>
              <a:chExt cx="290251" cy="152400"/>
            </a:xfrm>
          </p:grpSpPr>
          <p:sp>
            <p:nvSpPr>
              <p:cNvPr id="75" name="Freeform 75"/>
              <p:cNvSpPr/>
              <p:nvPr/>
            </p:nvSpPr>
            <p:spPr>
              <a:xfrm>
                <a:off x="47582" y="50476"/>
                <a:ext cx="195086" cy="60649"/>
              </a:xfrm>
              <a:custGeom>
                <a:avLst/>
                <a:gdLst/>
                <a:ahLst/>
                <a:cxnLst/>
                <a:rect l="l" t="t" r="r" b="b"/>
                <a:pathLst>
                  <a:path w="195086" h="60649">
                    <a:moveTo>
                      <a:pt x="23791" y="324"/>
                    </a:moveTo>
                    <a:cubicBezTo>
                      <a:pt x="189139" y="9214"/>
                      <a:pt x="195086" y="26994"/>
                      <a:pt x="192707" y="34614"/>
                    </a:cubicBezTo>
                    <a:cubicBezTo>
                      <a:pt x="190328" y="42234"/>
                      <a:pt x="176054" y="51124"/>
                      <a:pt x="167727" y="51124"/>
                    </a:cubicBezTo>
                    <a:cubicBezTo>
                      <a:pt x="160589" y="49854"/>
                      <a:pt x="148694" y="37154"/>
                      <a:pt x="147504" y="29534"/>
                    </a:cubicBezTo>
                    <a:cubicBezTo>
                      <a:pt x="146315" y="23184"/>
                      <a:pt x="149884" y="11754"/>
                      <a:pt x="154642" y="6674"/>
                    </a:cubicBezTo>
                    <a:cubicBezTo>
                      <a:pt x="159400" y="1594"/>
                      <a:pt x="170106" y="-946"/>
                      <a:pt x="176054" y="324"/>
                    </a:cubicBezTo>
                    <a:cubicBezTo>
                      <a:pt x="183191" y="2864"/>
                      <a:pt x="195086" y="15564"/>
                      <a:pt x="195086" y="24454"/>
                    </a:cubicBezTo>
                    <a:cubicBezTo>
                      <a:pt x="193897" y="33344"/>
                      <a:pt x="184381" y="44774"/>
                      <a:pt x="171295" y="51124"/>
                    </a:cubicBezTo>
                    <a:cubicBezTo>
                      <a:pt x="143936" y="63824"/>
                      <a:pt x="51151" y="63824"/>
                      <a:pt x="23791" y="51124"/>
                    </a:cubicBezTo>
                    <a:cubicBezTo>
                      <a:pt x="10706" y="44774"/>
                      <a:pt x="0" y="30804"/>
                      <a:pt x="0" y="21914"/>
                    </a:cubicBezTo>
                    <a:cubicBezTo>
                      <a:pt x="1190" y="14294"/>
                      <a:pt x="23791" y="324"/>
                      <a:pt x="23791" y="324"/>
                    </a:cubicBezTo>
                  </a:path>
                </a:pathLst>
              </a:custGeom>
              <a:solidFill>
                <a:srgbClr val="0571D3"/>
              </a:solidFill>
              <a:ln cap="sq">
                <a:noFill/>
                <a:prstDash val="solid"/>
                <a:miter/>
              </a:ln>
            </p:spPr>
          </p:sp>
        </p:grpSp>
        <p:grpSp>
          <p:nvGrpSpPr>
            <p:cNvPr id="76" name="Group 76"/>
            <p:cNvGrpSpPr/>
            <p:nvPr/>
          </p:nvGrpSpPr>
          <p:grpSpPr>
            <a:xfrm>
              <a:off x="7414970" y="2278408"/>
              <a:ext cx="182497" cy="100346"/>
              <a:chOff x="0" y="0"/>
              <a:chExt cx="277165" cy="152400"/>
            </a:xfrm>
          </p:grpSpPr>
          <p:sp>
            <p:nvSpPr>
              <p:cNvPr id="77" name="Freeform 77"/>
              <p:cNvSpPr/>
              <p:nvPr/>
            </p:nvSpPr>
            <p:spPr>
              <a:xfrm>
                <a:off x="47492" y="49992"/>
                <a:ext cx="182092" cy="60181"/>
              </a:xfrm>
              <a:custGeom>
                <a:avLst/>
                <a:gdLst/>
                <a:ahLst/>
                <a:cxnLst/>
                <a:rect l="l" t="t" r="r" b="b"/>
                <a:pathLst>
                  <a:path w="182092" h="60181">
                    <a:moveTo>
                      <a:pt x="22692" y="808"/>
                    </a:moveTo>
                    <a:cubicBezTo>
                      <a:pt x="176144" y="9698"/>
                      <a:pt x="182091" y="26208"/>
                      <a:pt x="179712" y="35098"/>
                    </a:cubicBezTo>
                    <a:cubicBezTo>
                      <a:pt x="177333" y="42718"/>
                      <a:pt x="163059" y="51608"/>
                      <a:pt x="154732" y="51608"/>
                    </a:cubicBezTo>
                    <a:cubicBezTo>
                      <a:pt x="147594" y="50338"/>
                      <a:pt x="135699" y="37638"/>
                      <a:pt x="134509" y="30018"/>
                    </a:cubicBezTo>
                    <a:cubicBezTo>
                      <a:pt x="133320" y="22398"/>
                      <a:pt x="136888" y="12238"/>
                      <a:pt x="141647" y="7158"/>
                    </a:cubicBezTo>
                    <a:cubicBezTo>
                      <a:pt x="146405" y="2078"/>
                      <a:pt x="157111" y="-1732"/>
                      <a:pt x="163059" y="808"/>
                    </a:cubicBezTo>
                    <a:cubicBezTo>
                      <a:pt x="170196" y="3348"/>
                      <a:pt x="182091" y="16048"/>
                      <a:pt x="182091" y="24938"/>
                    </a:cubicBezTo>
                    <a:cubicBezTo>
                      <a:pt x="180902" y="32558"/>
                      <a:pt x="170196" y="45258"/>
                      <a:pt x="158300" y="51608"/>
                    </a:cubicBezTo>
                    <a:cubicBezTo>
                      <a:pt x="132130" y="63038"/>
                      <a:pt x="48862" y="63038"/>
                      <a:pt x="22692" y="51608"/>
                    </a:cubicBezTo>
                    <a:cubicBezTo>
                      <a:pt x="9606" y="45258"/>
                      <a:pt x="-1099" y="31288"/>
                      <a:pt x="90" y="22398"/>
                    </a:cubicBezTo>
                    <a:cubicBezTo>
                      <a:pt x="90" y="14778"/>
                      <a:pt x="22692" y="808"/>
                      <a:pt x="22692" y="808"/>
                    </a:cubicBezTo>
                  </a:path>
                </a:pathLst>
              </a:custGeom>
              <a:solidFill>
                <a:srgbClr val="0571D3"/>
              </a:solidFill>
              <a:ln cap="sq">
                <a:noFill/>
                <a:prstDash val="solid"/>
                <a:miter/>
              </a:ln>
            </p:spPr>
          </p:sp>
        </p:grpSp>
        <p:grpSp>
          <p:nvGrpSpPr>
            <p:cNvPr id="78" name="Group 78"/>
            <p:cNvGrpSpPr/>
            <p:nvPr/>
          </p:nvGrpSpPr>
          <p:grpSpPr>
            <a:xfrm>
              <a:off x="7406354" y="1195505"/>
              <a:ext cx="213827" cy="108708"/>
              <a:chOff x="0" y="0"/>
              <a:chExt cx="324748" cy="165100"/>
            </a:xfrm>
          </p:grpSpPr>
          <p:sp>
            <p:nvSpPr>
              <p:cNvPr id="79" name="Freeform 79"/>
              <p:cNvSpPr/>
              <p:nvPr/>
            </p:nvSpPr>
            <p:spPr>
              <a:xfrm>
                <a:off x="47469" y="50800"/>
                <a:ext cx="230015" cy="67123"/>
              </a:xfrm>
              <a:custGeom>
                <a:avLst/>
                <a:gdLst/>
                <a:ahLst/>
                <a:cxnLst/>
                <a:rect l="l" t="t" r="r" b="b"/>
                <a:pathLst>
                  <a:path w="230015" h="67123">
                    <a:moveTo>
                      <a:pt x="29852" y="0"/>
                    </a:moveTo>
                    <a:cubicBezTo>
                      <a:pt x="226128" y="21590"/>
                      <a:pt x="232076" y="38100"/>
                      <a:pt x="229696" y="46990"/>
                    </a:cubicBezTo>
                    <a:cubicBezTo>
                      <a:pt x="227317" y="54610"/>
                      <a:pt x="211853" y="63500"/>
                      <a:pt x="204716" y="62230"/>
                    </a:cubicBezTo>
                    <a:cubicBezTo>
                      <a:pt x="196389" y="60960"/>
                      <a:pt x="182114" y="41910"/>
                      <a:pt x="183304" y="33020"/>
                    </a:cubicBezTo>
                    <a:cubicBezTo>
                      <a:pt x="184494" y="25400"/>
                      <a:pt x="204716" y="10160"/>
                      <a:pt x="211853" y="12700"/>
                    </a:cubicBezTo>
                    <a:cubicBezTo>
                      <a:pt x="220180" y="13970"/>
                      <a:pt x="232076" y="35560"/>
                      <a:pt x="229696" y="44450"/>
                    </a:cubicBezTo>
                    <a:cubicBezTo>
                      <a:pt x="228507" y="52070"/>
                      <a:pt x="220180" y="58420"/>
                      <a:pt x="207095" y="62230"/>
                    </a:cubicBezTo>
                    <a:cubicBezTo>
                      <a:pt x="174977" y="72390"/>
                      <a:pt x="46506" y="66040"/>
                      <a:pt x="17956" y="49530"/>
                    </a:cubicBezTo>
                    <a:cubicBezTo>
                      <a:pt x="7250" y="41910"/>
                      <a:pt x="-1076" y="29210"/>
                      <a:pt x="113" y="21590"/>
                    </a:cubicBezTo>
                    <a:cubicBezTo>
                      <a:pt x="2492" y="12700"/>
                      <a:pt x="29852" y="0"/>
                      <a:pt x="29852" y="0"/>
                    </a:cubicBezTo>
                  </a:path>
                </a:pathLst>
              </a:custGeom>
              <a:solidFill>
                <a:srgbClr val="0571D3"/>
              </a:solidFill>
              <a:ln cap="sq">
                <a:noFill/>
                <a:prstDash val="solid"/>
                <a:miter/>
              </a:ln>
            </p:spPr>
          </p:sp>
        </p:grpSp>
        <p:sp>
          <p:nvSpPr>
            <p:cNvPr id="80" name="TextBox 80"/>
            <p:cNvSpPr txBox="1"/>
            <p:nvPr/>
          </p:nvSpPr>
          <p:spPr>
            <a:xfrm>
              <a:off x="2280656"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0</a:t>
              </a:r>
            </a:p>
          </p:txBody>
        </p:sp>
        <p:sp>
          <p:nvSpPr>
            <p:cNvPr id="81" name="TextBox 81"/>
            <p:cNvSpPr txBox="1"/>
            <p:nvPr/>
          </p:nvSpPr>
          <p:spPr>
            <a:xfrm>
              <a:off x="4005875"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1</a:t>
              </a:r>
            </a:p>
          </p:txBody>
        </p:sp>
        <p:sp>
          <p:nvSpPr>
            <p:cNvPr id="82" name="TextBox 82"/>
            <p:cNvSpPr txBox="1"/>
            <p:nvPr/>
          </p:nvSpPr>
          <p:spPr>
            <a:xfrm>
              <a:off x="5746651"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2</a:t>
              </a:r>
            </a:p>
          </p:txBody>
        </p:sp>
        <p:sp>
          <p:nvSpPr>
            <p:cNvPr id="83" name="TextBox 83"/>
            <p:cNvSpPr txBox="1"/>
            <p:nvPr/>
          </p:nvSpPr>
          <p:spPr>
            <a:xfrm>
              <a:off x="7386104"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3</a:t>
              </a:r>
            </a:p>
          </p:txBody>
        </p:sp>
        <p:sp>
          <p:nvSpPr>
            <p:cNvPr id="84" name="TextBox 84"/>
            <p:cNvSpPr txBox="1"/>
            <p:nvPr/>
          </p:nvSpPr>
          <p:spPr>
            <a:xfrm>
              <a:off x="0" y="134512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0</a:t>
              </a:r>
            </a:p>
          </p:txBody>
        </p:sp>
        <p:grpSp>
          <p:nvGrpSpPr>
            <p:cNvPr id="85" name="Group 85"/>
            <p:cNvGrpSpPr/>
            <p:nvPr/>
          </p:nvGrpSpPr>
          <p:grpSpPr>
            <a:xfrm>
              <a:off x="954739" y="1187143"/>
              <a:ext cx="102606" cy="352884"/>
              <a:chOff x="0" y="0"/>
              <a:chExt cx="155831" cy="535940"/>
            </a:xfrm>
          </p:grpSpPr>
          <p:sp>
            <p:nvSpPr>
              <p:cNvPr id="86" name="Freeform 86"/>
              <p:cNvSpPr/>
              <p:nvPr/>
            </p:nvSpPr>
            <p:spPr>
              <a:xfrm>
                <a:off x="38752" y="50800"/>
                <a:ext cx="69800" cy="434340"/>
              </a:xfrm>
              <a:custGeom>
                <a:avLst/>
                <a:gdLst/>
                <a:ahLst/>
                <a:cxnLst/>
                <a:rect l="l" t="t" r="r" b="b"/>
                <a:pathLst>
                  <a:path w="69800" h="434340">
                    <a:moveTo>
                      <a:pt x="56412" y="25400"/>
                    </a:moveTo>
                    <a:cubicBezTo>
                      <a:pt x="63549" y="424180"/>
                      <a:pt x="52843" y="434340"/>
                      <a:pt x="44517" y="434340"/>
                    </a:cubicBezTo>
                    <a:cubicBezTo>
                      <a:pt x="36190" y="433070"/>
                      <a:pt x="23105" y="414020"/>
                      <a:pt x="21915" y="406400"/>
                    </a:cubicBezTo>
                    <a:cubicBezTo>
                      <a:pt x="21915" y="398780"/>
                      <a:pt x="29052" y="388620"/>
                      <a:pt x="35000" y="386080"/>
                    </a:cubicBezTo>
                    <a:cubicBezTo>
                      <a:pt x="42138" y="383540"/>
                      <a:pt x="57602" y="386080"/>
                      <a:pt x="63549" y="391160"/>
                    </a:cubicBezTo>
                    <a:cubicBezTo>
                      <a:pt x="68308" y="396240"/>
                      <a:pt x="70687" y="407670"/>
                      <a:pt x="69497" y="414020"/>
                    </a:cubicBezTo>
                    <a:cubicBezTo>
                      <a:pt x="67118" y="421640"/>
                      <a:pt x="54033" y="434340"/>
                      <a:pt x="46896" y="434340"/>
                    </a:cubicBezTo>
                    <a:cubicBezTo>
                      <a:pt x="38569" y="433070"/>
                      <a:pt x="29052" y="424180"/>
                      <a:pt x="21915" y="408940"/>
                    </a:cubicBezTo>
                    <a:cubicBezTo>
                      <a:pt x="503" y="358140"/>
                      <a:pt x="-7824" y="77470"/>
                      <a:pt x="8830" y="25400"/>
                    </a:cubicBezTo>
                    <a:cubicBezTo>
                      <a:pt x="14778" y="10160"/>
                      <a:pt x="23105" y="1270"/>
                      <a:pt x="30242" y="0"/>
                    </a:cubicBezTo>
                    <a:cubicBezTo>
                      <a:pt x="38569" y="0"/>
                      <a:pt x="56412" y="25400"/>
                      <a:pt x="56412" y="25400"/>
                    </a:cubicBezTo>
                  </a:path>
                </a:pathLst>
              </a:custGeom>
              <a:solidFill>
                <a:srgbClr val="0571D3"/>
              </a:solidFill>
              <a:ln cap="sq">
                <a:noFill/>
                <a:prstDash val="solid"/>
                <a:miter/>
              </a:ln>
            </p:spPr>
          </p:sp>
        </p:grpSp>
        <p:grpSp>
          <p:nvGrpSpPr>
            <p:cNvPr id="87" name="Group 87"/>
            <p:cNvGrpSpPr/>
            <p:nvPr/>
          </p:nvGrpSpPr>
          <p:grpSpPr>
            <a:xfrm>
              <a:off x="2742111" y="1196341"/>
              <a:ext cx="93990" cy="379643"/>
              <a:chOff x="0" y="0"/>
              <a:chExt cx="142746" cy="576580"/>
            </a:xfrm>
          </p:grpSpPr>
          <p:sp>
            <p:nvSpPr>
              <p:cNvPr id="88" name="Freeform 88"/>
              <p:cNvSpPr/>
              <p:nvPr/>
            </p:nvSpPr>
            <p:spPr>
              <a:xfrm>
                <a:off x="32402" y="50800"/>
                <a:ext cx="63065" cy="474980"/>
              </a:xfrm>
              <a:custGeom>
                <a:avLst/>
                <a:gdLst/>
                <a:ahLst/>
                <a:cxnLst/>
                <a:rect l="l" t="t" r="r" b="b"/>
                <a:pathLst>
                  <a:path w="63065" h="474980">
                    <a:moveTo>
                      <a:pt x="62762" y="25400"/>
                    </a:moveTo>
                    <a:cubicBezTo>
                      <a:pt x="56814" y="464820"/>
                      <a:pt x="46108" y="474980"/>
                      <a:pt x="37782" y="474980"/>
                    </a:cubicBezTo>
                    <a:cubicBezTo>
                      <a:pt x="29455" y="473710"/>
                      <a:pt x="15180" y="454660"/>
                      <a:pt x="15180" y="447040"/>
                    </a:cubicBezTo>
                    <a:cubicBezTo>
                      <a:pt x="15180" y="438150"/>
                      <a:pt x="28265" y="426720"/>
                      <a:pt x="35402" y="424180"/>
                    </a:cubicBezTo>
                    <a:cubicBezTo>
                      <a:pt x="41350" y="422910"/>
                      <a:pt x="52056" y="426720"/>
                      <a:pt x="56814" y="431800"/>
                    </a:cubicBezTo>
                    <a:cubicBezTo>
                      <a:pt x="61573" y="436880"/>
                      <a:pt x="63952" y="448310"/>
                      <a:pt x="62762" y="454660"/>
                    </a:cubicBezTo>
                    <a:cubicBezTo>
                      <a:pt x="60383" y="462280"/>
                      <a:pt x="48488" y="474980"/>
                      <a:pt x="40161" y="474980"/>
                    </a:cubicBezTo>
                    <a:cubicBezTo>
                      <a:pt x="31834" y="474980"/>
                      <a:pt x="22317" y="464820"/>
                      <a:pt x="15180" y="449580"/>
                    </a:cubicBezTo>
                    <a:cubicBezTo>
                      <a:pt x="-6232" y="394970"/>
                      <a:pt x="-3853" y="80010"/>
                      <a:pt x="15180" y="25400"/>
                    </a:cubicBezTo>
                    <a:cubicBezTo>
                      <a:pt x="21128" y="10160"/>
                      <a:pt x="28265" y="1270"/>
                      <a:pt x="36592" y="0"/>
                    </a:cubicBezTo>
                    <a:cubicBezTo>
                      <a:pt x="44919" y="0"/>
                      <a:pt x="62762" y="25400"/>
                      <a:pt x="62762" y="25400"/>
                    </a:cubicBezTo>
                  </a:path>
                </a:pathLst>
              </a:custGeom>
              <a:solidFill>
                <a:srgbClr val="0571D3"/>
              </a:solidFill>
              <a:ln cap="sq">
                <a:noFill/>
                <a:prstDash val="solid"/>
                <a:miter/>
              </a:ln>
            </p:spPr>
          </p:sp>
        </p:grpSp>
        <p:grpSp>
          <p:nvGrpSpPr>
            <p:cNvPr id="89" name="Group 89"/>
            <p:cNvGrpSpPr/>
            <p:nvPr/>
          </p:nvGrpSpPr>
          <p:grpSpPr>
            <a:xfrm>
              <a:off x="4504419" y="1196341"/>
              <a:ext cx="102606" cy="370445"/>
              <a:chOff x="0" y="0"/>
              <a:chExt cx="155831" cy="562610"/>
            </a:xfrm>
          </p:grpSpPr>
          <p:sp>
            <p:nvSpPr>
              <p:cNvPr id="90" name="Freeform 90"/>
              <p:cNvSpPr/>
              <p:nvPr/>
            </p:nvSpPr>
            <p:spPr>
              <a:xfrm>
                <a:off x="36242" y="50663"/>
                <a:ext cx="72008" cy="461147"/>
              </a:xfrm>
              <a:custGeom>
                <a:avLst/>
                <a:gdLst/>
                <a:ahLst/>
                <a:cxnLst/>
                <a:rect l="l" t="t" r="r" b="b"/>
                <a:pathLst>
                  <a:path w="72008" h="461147">
                    <a:moveTo>
                      <a:pt x="72007" y="25537"/>
                    </a:moveTo>
                    <a:cubicBezTo>
                      <a:pt x="51785" y="452257"/>
                      <a:pt x="41079" y="461147"/>
                      <a:pt x="33942" y="461147"/>
                    </a:cubicBezTo>
                    <a:cubicBezTo>
                      <a:pt x="25615" y="461147"/>
                      <a:pt x="10151" y="440827"/>
                      <a:pt x="11340" y="433207"/>
                    </a:cubicBezTo>
                    <a:cubicBezTo>
                      <a:pt x="12530" y="424317"/>
                      <a:pt x="31562" y="409077"/>
                      <a:pt x="38700" y="410347"/>
                    </a:cubicBezTo>
                    <a:cubicBezTo>
                      <a:pt x="47027" y="411617"/>
                      <a:pt x="58922" y="433207"/>
                      <a:pt x="57733" y="440827"/>
                    </a:cubicBezTo>
                    <a:cubicBezTo>
                      <a:pt x="56543" y="449717"/>
                      <a:pt x="43458" y="461147"/>
                      <a:pt x="36321" y="461147"/>
                    </a:cubicBezTo>
                    <a:cubicBezTo>
                      <a:pt x="27994" y="461147"/>
                      <a:pt x="17288" y="450987"/>
                      <a:pt x="11340" y="435747"/>
                    </a:cubicBezTo>
                    <a:cubicBezTo>
                      <a:pt x="-8882" y="381137"/>
                      <a:pt x="-555" y="67447"/>
                      <a:pt x="24425" y="19187"/>
                    </a:cubicBezTo>
                    <a:cubicBezTo>
                      <a:pt x="31562" y="6487"/>
                      <a:pt x="42268" y="-1133"/>
                      <a:pt x="50595" y="137"/>
                    </a:cubicBezTo>
                    <a:cubicBezTo>
                      <a:pt x="58922" y="1407"/>
                      <a:pt x="72007" y="25537"/>
                      <a:pt x="72007" y="25537"/>
                    </a:cubicBezTo>
                  </a:path>
                </a:pathLst>
              </a:custGeom>
              <a:solidFill>
                <a:srgbClr val="0571D3"/>
              </a:solidFill>
              <a:ln cap="sq">
                <a:noFill/>
                <a:prstDash val="solid"/>
                <a:miter/>
              </a:ln>
            </p:spPr>
          </p:sp>
        </p:grpSp>
        <p:grpSp>
          <p:nvGrpSpPr>
            <p:cNvPr id="91" name="Group 91"/>
            <p:cNvGrpSpPr/>
            <p:nvPr/>
          </p:nvGrpSpPr>
          <p:grpSpPr>
            <a:xfrm>
              <a:off x="6148457" y="1196341"/>
              <a:ext cx="102606" cy="343686"/>
              <a:chOff x="0" y="0"/>
              <a:chExt cx="155831" cy="521970"/>
            </a:xfrm>
          </p:grpSpPr>
          <p:sp>
            <p:nvSpPr>
              <p:cNvPr id="92" name="Freeform 92"/>
              <p:cNvSpPr/>
              <p:nvPr/>
            </p:nvSpPr>
            <p:spPr>
              <a:xfrm>
                <a:off x="37921" y="50800"/>
                <a:ext cx="69203" cy="420529"/>
              </a:xfrm>
              <a:custGeom>
                <a:avLst/>
                <a:gdLst/>
                <a:ahLst/>
                <a:cxnLst/>
                <a:rect l="l" t="t" r="r" b="b"/>
                <a:pathLst>
                  <a:path w="69203" h="420529">
                    <a:moveTo>
                      <a:pt x="56054" y="20320"/>
                    </a:moveTo>
                    <a:cubicBezTo>
                      <a:pt x="65570" y="408940"/>
                      <a:pt x="59622" y="417830"/>
                      <a:pt x="52485" y="419100"/>
                    </a:cubicBezTo>
                    <a:cubicBezTo>
                      <a:pt x="44158" y="420370"/>
                      <a:pt x="23936" y="407670"/>
                      <a:pt x="22746" y="400050"/>
                    </a:cubicBezTo>
                    <a:cubicBezTo>
                      <a:pt x="20367" y="391160"/>
                      <a:pt x="34642" y="370840"/>
                      <a:pt x="41779" y="369570"/>
                    </a:cubicBezTo>
                    <a:cubicBezTo>
                      <a:pt x="50106" y="368300"/>
                      <a:pt x="69139" y="383540"/>
                      <a:pt x="69139" y="392430"/>
                    </a:cubicBezTo>
                    <a:cubicBezTo>
                      <a:pt x="70328" y="400050"/>
                      <a:pt x="54864" y="419100"/>
                      <a:pt x="46537" y="420370"/>
                    </a:cubicBezTo>
                    <a:cubicBezTo>
                      <a:pt x="39400" y="421640"/>
                      <a:pt x="29883" y="415290"/>
                      <a:pt x="22746" y="402590"/>
                    </a:cubicBezTo>
                    <a:cubicBezTo>
                      <a:pt x="145" y="359410"/>
                      <a:pt x="-8182" y="73660"/>
                      <a:pt x="9661" y="24130"/>
                    </a:cubicBezTo>
                    <a:cubicBezTo>
                      <a:pt x="14419" y="8890"/>
                      <a:pt x="23936" y="1270"/>
                      <a:pt x="31073" y="0"/>
                    </a:cubicBezTo>
                    <a:cubicBezTo>
                      <a:pt x="39400" y="0"/>
                      <a:pt x="56054" y="20320"/>
                      <a:pt x="56054" y="20320"/>
                    </a:cubicBezTo>
                  </a:path>
                </a:pathLst>
              </a:custGeom>
              <a:solidFill>
                <a:srgbClr val="0571D3"/>
              </a:solidFill>
              <a:ln cap="sq">
                <a:noFill/>
                <a:prstDash val="solid"/>
                <a:miter/>
              </a:ln>
            </p:spPr>
          </p:sp>
        </p:grpSp>
        <p:grpSp>
          <p:nvGrpSpPr>
            <p:cNvPr id="93" name="Group 93"/>
            <p:cNvGrpSpPr/>
            <p:nvPr/>
          </p:nvGrpSpPr>
          <p:grpSpPr>
            <a:xfrm>
              <a:off x="6182137" y="2249977"/>
              <a:ext cx="93990" cy="334487"/>
              <a:chOff x="0" y="0"/>
              <a:chExt cx="142746" cy="508000"/>
            </a:xfrm>
          </p:grpSpPr>
          <p:sp>
            <p:nvSpPr>
              <p:cNvPr id="94" name="Freeform 94"/>
              <p:cNvSpPr/>
              <p:nvPr/>
            </p:nvSpPr>
            <p:spPr>
              <a:xfrm>
                <a:off x="31966" y="50693"/>
                <a:ext cx="63198" cy="405313"/>
              </a:xfrm>
              <a:custGeom>
                <a:avLst/>
                <a:gdLst/>
                <a:ahLst/>
                <a:cxnLst/>
                <a:rect l="l" t="t" r="r" b="b"/>
                <a:pathLst>
                  <a:path w="63198" h="405313">
                    <a:moveTo>
                      <a:pt x="63198" y="24237"/>
                    </a:moveTo>
                    <a:cubicBezTo>
                      <a:pt x="56061" y="396347"/>
                      <a:pt x="45355" y="406507"/>
                      <a:pt x="38218" y="405237"/>
                    </a:cubicBezTo>
                    <a:cubicBezTo>
                      <a:pt x="29891" y="405237"/>
                      <a:pt x="15616" y="386187"/>
                      <a:pt x="15616" y="377297"/>
                    </a:cubicBezTo>
                    <a:cubicBezTo>
                      <a:pt x="15616" y="370947"/>
                      <a:pt x="21564" y="360787"/>
                      <a:pt x="27512" y="358247"/>
                    </a:cubicBezTo>
                    <a:cubicBezTo>
                      <a:pt x="34649" y="354437"/>
                      <a:pt x="50113" y="356977"/>
                      <a:pt x="56061" y="363327"/>
                    </a:cubicBezTo>
                    <a:cubicBezTo>
                      <a:pt x="60819" y="367137"/>
                      <a:pt x="64388" y="378567"/>
                      <a:pt x="62009" y="386187"/>
                    </a:cubicBezTo>
                    <a:cubicBezTo>
                      <a:pt x="59629" y="393807"/>
                      <a:pt x="47734" y="405237"/>
                      <a:pt x="40597" y="405237"/>
                    </a:cubicBezTo>
                    <a:cubicBezTo>
                      <a:pt x="32270" y="405237"/>
                      <a:pt x="21564" y="396347"/>
                      <a:pt x="15616" y="379837"/>
                    </a:cubicBezTo>
                    <a:cubicBezTo>
                      <a:pt x="-4606" y="331577"/>
                      <a:pt x="-5796" y="73767"/>
                      <a:pt x="15616" y="24237"/>
                    </a:cubicBezTo>
                    <a:cubicBezTo>
                      <a:pt x="21564" y="8997"/>
                      <a:pt x="33459" y="-1163"/>
                      <a:pt x="41786" y="107"/>
                    </a:cubicBezTo>
                    <a:cubicBezTo>
                      <a:pt x="50113" y="107"/>
                      <a:pt x="63198" y="24237"/>
                      <a:pt x="63198" y="24237"/>
                    </a:cubicBezTo>
                  </a:path>
                </a:pathLst>
              </a:custGeom>
              <a:solidFill>
                <a:srgbClr val="0571D3"/>
              </a:solidFill>
              <a:ln cap="sq">
                <a:noFill/>
                <a:prstDash val="solid"/>
                <a:miter/>
              </a:ln>
            </p:spPr>
          </p:sp>
        </p:grpSp>
        <p:grpSp>
          <p:nvGrpSpPr>
            <p:cNvPr id="95" name="Group 95"/>
            <p:cNvGrpSpPr/>
            <p:nvPr/>
          </p:nvGrpSpPr>
          <p:grpSpPr>
            <a:xfrm>
              <a:off x="4504419" y="2276736"/>
              <a:ext cx="93990" cy="325289"/>
              <a:chOff x="0" y="0"/>
              <a:chExt cx="142746" cy="494030"/>
            </a:xfrm>
          </p:grpSpPr>
          <p:sp>
            <p:nvSpPr>
              <p:cNvPr id="96" name="Freeform 96"/>
              <p:cNvSpPr/>
              <p:nvPr/>
            </p:nvSpPr>
            <p:spPr>
              <a:xfrm>
                <a:off x="32858" y="50693"/>
                <a:ext cx="62306" cy="392537"/>
              </a:xfrm>
              <a:custGeom>
                <a:avLst/>
                <a:gdLst/>
                <a:ahLst/>
                <a:cxnLst/>
                <a:rect l="l" t="t" r="r" b="b"/>
                <a:pathLst>
                  <a:path w="62306" h="392537">
                    <a:moveTo>
                      <a:pt x="62306" y="25507"/>
                    </a:moveTo>
                    <a:cubicBezTo>
                      <a:pt x="55169" y="382377"/>
                      <a:pt x="44463" y="392537"/>
                      <a:pt x="37326" y="392537"/>
                    </a:cubicBezTo>
                    <a:cubicBezTo>
                      <a:pt x="28999" y="391267"/>
                      <a:pt x="14724" y="372217"/>
                      <a:pt x="14724" y="364597"/>
                    </a:cubicBezTo>
                    <a:cubicBezTo>
                      <a:pt x="14724" y="356977"/>
                      <a:pt x="20672" y="346817"/>
                      <a:pt x="26620" y="344277"/>
                    </a:cubicBezTo>
                    <a:cubicBezTo>
                      <a:pt x="33757" y="341737"/>
                      <a:pt x="50411" y="344277"/>
                      <a:pt x="55169" y="349357"/>
                    </a:cubicBezTo>
                    <a:cubicBezTo>
                      <a:pt x="59927" y="354437"/>
                      <a:pt x="63496" y="365867"/>
                      <a:pt x="61117" y="372217"/>
                    </a:cubicBezTo>
                    <a:cubicBezTo>
                      <a:pt x="58737" y="379837"/>
                      <a:pt x="46842" y="392537"/>
                      <a:pt x="39705" y="392537"/>
                    </a:cubicBezTo>
                    <a:cubicBezTo>
                      <a:pt x="31378" y="392537"/>
                      <a:pt x="20672" y="382377"/>
                      <a:pt x="14724" y="367137"/>
                    </a:cubicBezTo>
                    <a:cubicBezTo>
                      <a:pt x="-4309" y="318877"/>
                      <a:pt x="-5498" y="72497"/>
                      <a:pt x="14724" y="25507"/>
                    </a:cubicBezTo>
                    <a:cubicBezTo>
                      <a:pt x="20672" y="8997"/>
                      <a:pt x="32567" y="-1163"/>
                      <a:pt x="40894" y="107"/>
                    </a:cubicBezTo>
                    <a:cubicBezTo>
                      <a:pt x="49221" y="107"/>
                      <a:pt x="62306" y="25507"/>
                      <a:pt x="62306" y="25507"/>
                    </a:cubicBezTo>
                  </a:path>
                </a:pathLst>
              </a:custGeom>
              <a:solidFill>
                <a:srgbClr val="0571D3"/>
              </a:solidFill>
              <a:ln cap="sq">
                <a:noFill/>
                <a:prstDash val="solid"/>
                <a:miter/>
              </a:ln>
            </p:spPr>
          </p:sp>
        </p:grpSp>
        <p:grpSp>
          <p:nvGrpSpPr>
            <p:cNvPr id="97" name="Group 97"/>
            <p:cNvGrpSpPr/>
            <p:nvPr/>
          </p:nvGrpSpPr>
          <p:grpSpPr>
            <a:xfrm>
              <a:off x="2699816" y="2276736"/>
              <a:ext cx="102606" cy="379643"/>
              <a:chOff x="0" y="0"/>
              <a:chExt cx="155831" cy="576580"/>
            </a:xfrm>
          </p:grpSpPr>
          <p:sp>
            <p:nvSpPr>
              <p:cNvPr id="98" name="Freeform 98"/>
              <p:cNvSpPr/>
              <p:nvPr/>
            </p:nvSpPr>
            <p:spPr>
              <a:xfrm>
                <a:off x="36625" y="50641"/>
                <a:ext cx="71624" cy="473957"/>
              </a:xfrm>
              <a:custGeom>
                <a:avLst/>
                <a:gdLst/>
                <a:ahLst/>
                <a:cxnLst/>
                <a:rect l="l" t="t" r="r" b="b"/>
                <a:pathLst>
                  <a:path w="71624" h="473957">
                    <a:moveTo>
                      <a:pt x="71624" y="25559"/>
                    </a:moveTo>
                    <a:cubicBezTo>
                      <a:pt x="52591" y="464979"/>
                      <a:pt x="41885" y="475139"/>
                      <a:pt x="33559" y="473869"/>
                    </a:cubicBezTo>
                    <a:cubicBezTo>
                      <a:pt x="26421" y="473869"/>
                      <a:pt x="10957" y="454819"/>
                      <a:pt x="12147" y="445929"/>
                    </a:cubicBezTo>
                    <a:cubicBezTo>
                      <a:pt x="12147" y="438309"/>
                      <a:pt x="31179" y="423069"/>
                      <a:pt x="39506" y="424339"/>
                    </a:cubicBezTo>
                    <a:cubicBezTo>
                      <a:pt x="46644" y="425609"/>
                      <a:pt x="59729" y="445929"/>
                      <a:pt x="58539" y="454819"/>
                    </a:cubicBezTo>
                    <a:cubicBezTo>
                      <a:pt x="57350" y="462439"/>
                      <a:pt x="44265" y="475139"/>
                      <a:pt x="35938" y="473869"/>
                    </a:cubicBezTo>
                    <a:cubicBezTo>
                      <a:pt x="28800" y="473869"/>
                      <a:pt x="18094" y="464979"/>
                      <a:pt x="10957" y="448469"/>
                    </a:cubicBezTo>
                    <a:cubicBezTo>
                      <a:pt x="-9265" y="393859"/>
                      <a:pt x="251" y="68739"/>
                      <a:pt x="25232" y="19209"/>
                    </a:cubicBezTo>
                    <a:cubicBezTo>
                      <a:pt x="32369" y="5239"/>
                      <a:pt x="43075" y="-1111"/>
                      <a:pt x="51402" y="159"/>
                    </a:cubicBezTo>
                    <a:cubicBezTo>
                      <a:pt x="58539" y="1429"/>
                      <a:pt x="71624" y="25559"/>
                      <a:pt x="71624" y="25559"/>
                    </a:cubicBezTo>
                  </a:path>
                </a:pathLst>
              </a:custGeom>
              <a:solidFill>
                <a:srgbClr val="0571D3"/>
              </a:solidFill>
              <a:ln cap="sq">
                <a:noFill/>
                <a:prstDash val="solid"/>
                <a:miter/>
              </a:ln>
            </p:spPr>
          </p:sp>
        </p:grpSp>
        <p:grpSp>
          <p:nvGrpSpPr>
            <p:cNvPr id="99" name="Group 99"/>
            <p:cNvGrpSpPr/>
            <p:nvPr/>
          </p:nvGrpSpPr>
          <p:grpSpPr>
            <a:xfrm>
              <a:off x="971970" y="2285934"/>
              <a:ext cx="102606" cy="334487"/>
              <a:chOff x="0" y="0"/>
              <a:chExt cx="155831" cy="508000"/>
            </a:xfrm>
          </p:grpSpPr>
          <p:sp>
            <p:nvSpPr>
              <p:cNvPr id="100" name="Freeform 100"/>
              <p:cNvSpPr/>
              <p:nvPr/>
            </p:nvSpPr>
            <p:spPr>
              <a:xfrm>
                <a:off x="37397" y="50641"/>
                <a:ext cx="70852" cy="405382"/>
              </a:xfrm>
              <a:custGeom>
                <a:avLst/>
                <a:gdLst/>
                <a:ahLst/>
                <a:cxnLst/>
                <a:rect l="l" t="t" r="r" b="b"/>
                <a:pathLst>
                  <a:path w="70852" h="405382">
                    <a:moveTo>
                      <a:pt x="70852" y="24289"/>
                    </a:moveTo>
                    <a:cubicBezTo>
                      <a:pt x="49440" y="400209"/>
                      <a:pt x="39924" y="406559"/>
                      <a:pt x="32787" y="405289"/>
                    </a:cubicBezTo>
                    <a:cubicBezTo>
                      <a:pt x="24460" y="404019"/>
                      <a:pt x="8996" y="386239"/>
                      <a:pt x="10185" y="377349"/>
                    </a:cubicBezTo>
                    <a:cubicBezTo>
                      <a:pt x="11375" y="369729"/>
                      <a:pt x="30407" y="353219"/>
                      <a:pt x="37545" y="355759"/>
                    </a:cubicBezTo>
                    <a:cubicBezTo>
                      <a:pt x="45872" y="357029"/>
                      <a:pt x="57767" y="377349"/>
                      <a:pt x="56578" y="386239"/>
                    </a:cubicBezTo>
                    <a:cubicBezTo>
                      <a:pt x="56578" y="393859"/>
                      <a:pt x="42303" y="405289"/>
                      <a:pt x="35166" y="405289"/>
                    </a:cubicBezTo>
                    <a:cubicBezTo>
                      <a:pt x="26839" y="405289"/>
                      <a:pt x="16133" y="396399"/>
                      <a:pt x="10185" y="379889"/>
                    </a:cubicBezTo>
                    <a:cubicBezTo>
                      <a:pt x="-8848" y="331629"/>
                      <a:pt x="669" y="62389"/>
                      <a:pt x="23270" y="19209"/>
                    </a:cubicBezTo>
                    <a:cubicBezTo>
                      <a:pt x="30407" y="5239"/>
                      <a:pt x="41113" y="-1111"/>
                      <a:pt x="49440" y="159"/>
                    </a:cubicBezTo>
                    <a:cubicBezTo>
                      <a:pt x="57767" y="159"/>
                      <a:pt x="70852" y="24289"/>
                      <a:pt x="70852" y="24289"/>
                    </a:cubicBezTo>
                  </a:path>
                </a:pathLst>
              </a:custGeom>
              <a:solidFill>
                <a:srgbClr val="0571D3"/>
              </a:solidFill>
              <a:ln cap="sq">
                <a:noFill/>
                <a:prstDash val="solid"/>
                <a:miter/>
              </a:ln>
            </p:spPr>
          </p:sp>
        </p:grpSp>
        <p:grpSp>
          <p:nvGrpSpPr>
            <p:cNvPr id="101" name="Group 101"/>
            <p:cNvGrpSpPr/>
            <p:nvPr/>
          </p:nvGrpSpPr>
          <p:grpSpPr>
            <a:xfrm>
              <a:off x="954739" y="3302776"/>
              <a:ext cx="102606" cy="343686"/>
              <a:chOff x="0" y="0"/>
              <a:chExt cx="155831" cy="521970"/>
            </a:xfrm>
          </p:grpSpPr>
          <p:sp>
            <p:nvSpPr>
              <p:cNvPr id="102" name="Freeform 102"/>
              <p:cNvSpPr/>
              <p:nvPr/>
            </p:nvSpPr>
            <p:spPr>
              <a:xfrm>
                <a:off x="47013" y="55085"/>
                <a:ext cx="61237" cy="411650"/>
              </a:xfrm>
              <a:custGeom>
                <a:avLst/>
                <a:gdLst/>
                <a:ahLst/>
                <a:cxnLst/>
                <a:rect l="l" t="t" r="r" b="b"/>
                <a:pathLst>
                  <a:path w="61237" h="411650">
                    <a:moveTo>
                      <a:pt x="61236" y="27767"/>
                    </a:moveTo>
                    <a:cubicBezTo>
                      <a:pt x="56478" y="366081"/>
                      <a:pt x="50530" y="393699"/>
                      <a:pt x="39824" y="404746"/>
                    </a:cubicBezTo>
                    <a:cubicBezTo>
                      <a:pt x="33877" y="411650"/>
                      <a:pt x="24360" y="413031"/>
                      <a:pt x="18412" y="410269"/>
                    </a:cubicBezTo>
                    <a:cubicBezTo>
                      <a:pt x="11275" y="407507"/>
                      <a:pt x="569" y="392318"/>
                      <a:pt x="569" y="384033"/>
                    </a:cubicBezTo>
                    <a:cubicBezTo>
                      <a:pt x="1759" y="374366"/>
                      <a:pt x="18412" y="356415"/>
                      <a:pt x="25550" y="356415"/>
                    </a:cubicBezTo>
                    <a:cubicBezTo>
                      <a:pt x="33877" y="356415"/>
                      <a:pt x="48151" y="377128"/>
                      <a:pt x="48151" y="386794"/>
                    </a:cubicBezTo>
                    <a:cubicBezTo>
                      <a:pt x="48151" y="395080"/>
                      <a:pt x="36256" y="410269"/>
                      <a:pt x="29118" y="411650"/>
                    </a:cubicBezTo>
                    <a:cubicBezTo>
                      <a:pt x="20791" y="411650"/>
                      <a:pt x="4138" y="399222"/>
                      <a:pt x="569" y="386794"/>
                    </a:cubicBezTo>
                    <a:cubicBezTo>
                      <a:pt x="-3000" y="374366"/>
                      <a:pt x="11275" y="359177"/>
                      <a:pt x="13654" y="332940"/>
                    </a:cubicBezTo>
                    <a:cubicBezTo>
                      <a:pt x="20791" y="272182"/>
                      <a:pt x="-4189" y="62289"/>
                      <a:pt x="14844" y="20863"/>
                    </a:cubicBezTo>
                    <a:cubicBezTo>
                      <a:pt x="20791" y="7054"/>
                      <a:pt x="32687" y="-1231"/>
                      <a:pt x="41014" y="150"/>
                    </a:cubicBezTo>
                    <a:cubicBezTo>
                      <a:pt x="48151" y="1531"/>
                      <a:pt x="61236" y="27767"/>
                      <a:pt x="61236" y="27767"/>
                    </a:cubicBezTo>
                  </a:path>
                </a:pathLst>
              </a:custGeom>
              <a:solidFill>
                <a:srgbClr val="0571D3"/>
              </a:solidFill>
              <a:ln cap="sq">
                <a:noFill/>
                <a:prstDash val="solid"/>
                <a:miter/>
              </a:ln>
            </p:spPr>
          </p:sp>
        </p:grpSp>
        <p:grpSp>
          <p:nvGrpSpPr>
            <p:cNvPr id="103" name="Group 103"/>
            <p:cNvGrpSpPr/>
            <p:nvPr/>
          </p:nvGrpSpPr>
          <p:grpSpPr>
            <a:xfrm>
              <a:off x="2733495" y="3311975"/>
              <a:ext cx="111221" cy="271771"/>
              <a:chOff x="0" y="0"/>
              <a:chExt cx="168916" cy="412750"/>
            </a:xfrm>
          </p:grpSpPr>
          <p:sp>
            <p:nvSpPr>
              <p:cNvPr id="104" name="Freeform 104"/>
              <p:cNvSpPr/>
              <p:nvPr/>
            </p:nvSpPr>
            <p:spPr>
              <a:xfrm>
                <a:off x="42946" y="50693"/>
                <a:ext cx="78388" cy="310150"/>
              </a:xfrm>
              <a:custGeom>
                <a:avLst/>
                <a:gdLst/>
                <a:ahLst/>
                <a:cxnLst/>
                <a:rect l="l" t="t" r="r" b="b"/>
                <a:pathLst>
                  <a:path w="78388" h="310150">
                    <a:moveTo>
                      <a:pt x="52218" y="24237"/>
                    </a:moveTo>
                    <a:cubicBezTo>
                      <a:pt x="73630" y="299827"/>
                      <a:pt x="61735" y="308717"/>
                      <a:pt x="53408" y="309987"/>
                    </a:cubicBezTo>
                    <a:cubicBezTo>
                      <a:pt x="47460" y="311257"/>
                      <a:pt x="37944" y="304907"/>
                      <a:pt x="34375" y="298557"/>
                    </a:cubicBezTo>
                    <a:cubicBezTo>
                      <a:pt x="30806" y="290937"/>
                      <a:pt x="31996" y="274427"/>
                      <a:pt x="36754" y="266807"/>
                    </a:cubicBezTo>
                    <a:cubicBezTo>
                      <a:pt x="41512" y="261727"/>
                      <a:pt x="51029" y="257917"/>
                      <a:pt x="58166" y="259187"/>
                    </a:cubicBezTo>
                    <a:cubicBezTo>
                      <a:pt x="65303" y="261727"/>
                      <a:pt x="78388" y="273157"/>
                      <a:pt x="78388" y="282047"/>
                    </a:cubicBezTo>
                    <a:cubicBezTo>
                      <a:pt x="78388" y="289667"/>
                      <a:pt x="64114" y="308717"/>
                      <a:pt x="55787" y="309987"/>
                    </a:cubicBezTo>
                    <a:cubicBezTo>
                      <a:pt x="48649" y="311257"/>
                      <a:pt x="39133" y="304907"/>
                      <a:pt x="31996" y="293477"/>
                    </a:cubicBezTo>
                    <a:cubicBezTo>
                      <a:pt x="11773" y="257917"/>
                      <a:pt x="-9639" y="66147"/>
                      <a:pt x="4636" y="24237"/>
                    </a:cubicBezTo>
                    <a:cubicBezTo>
                      <a:pt x="10584" y="8997"/>
                      <a:pt x="23669" y="-1163"/>
                      <a:pt x="31996" y="107"/>
                    </a:cubicBezTo>
                    <a:cubicBezTo>
                      <a:pt x="39133" y="107"/>
                      <a:pt x="52218" y="24237"/>
                      <a:pt x="52218" y="24237"/>
                    </a:cubicBezTo>
                  </a:path>
                </a:pathLst>
              </a:custGeom>
              <a:solidFill>
                <a:srgbClr val="0571D3"/>
              </a:solidFill>
              <a:ln cap="sq">
                <a:noFill/>
                <a:prstDash val="solid"/>
                <a:miter/>
              </a:ln>
            </p:spPr>
          </p:sp>
        </p:grpSp>
        <p:grpSp>
          <p:nvGrpSpPr>
            <p:cNvPr id="105" name="Group 105"/>
            <p:cNvGrpSpPr/>
            <p:nvPr/>
          </p:nvGrpSpPr>
          <p:grpSpPr>
            <a:xfrm>
              <a:off x="4520868" y="3302776"/>
              <a:ext cx="111221" cy="271771"/>
              <a:chOff x="0" y="0"/>
              <a:chExt cx="168916" cy="412750"/>
            </a:xfrm>
          </p:grpSpPr>
          <p:sp>
            <p:nvSpPr>
              <p:cNvPr id="106" name="Freeform 106"/>
              <p:cNvSpPr/>
              <p:nvPr/>
            </p:nvSpPr>
            <p:spPr>
              <a:xfrm>
                <a:off x="42489" y="50704"/>
                <a:ext cx="78846" cy="309976"/>
              </a:xfrm>
              <a:custGeom>
                <a:avLst/>
                <a:gdLst/>
                <a:ahLst/>
                <a:cxnLst/>
                <a:rect l="l" t="t" r="r" b="b"/>
                <a:pathLst>
                  <a:path w="78846" h="309976">
                    <a:moveTo>
                      <a:pt x="52675" y="25496"/>
                    </a:moveTo>
                    <a:cubicBezTo>
                      <a:pt x="72897" y="299816"/>
                      <a:pt x="62192" y="309976"/>
                      <a:pt x="53865" y="309976"/>
                    </a:cubicBezTo>
                    <a:cubicBezTo>
                      <a:pt x="46727" y="309976"/>
                      <a:pt x="33642" y="298546"/>
                      <a:pt x="31263" y="290926"/>
                    </a:cubicBezTo>
                    <a:cubicBezTo>
                      <a:pt x="30074" y="283306"/>
                      <a:pt x="32453" y="271876"/>
                      <a:pt x="37211" y="268066"/>
                    </a:cubicBezTo>
                    <a:cubicBezTo>
                      <a:pt x="43159" y="261716"/>
                      <a:pt x="58623" y="259176"/>
                      <a:pt x="65760" y="262986"/>
                    </a:cubicBezTo>
                    <a:cubicBezTo>
                      <a:pt x="71708" y="265526"/>
                      <a:pt x="78845" y="274416"/>
                      <a:pt x="78845" y="282036"/>
                    </a:cubicBezTo>
                    <a:cubicBezTo>
                      <a:pt x="78845" y="289656"/>
                      <a:pt x="70518" y="306166"/>
                      <a:pt x="63381" y="308706"/>
                    </a:cubicBezTo>
                    <a:cubicBezTo>
                      <a:pt x="56244" y="311246"/>
                      <a:pt x="40780" y="306166"/>
                      <a:pt x="32453" y="293466"/>
                    </a:cubicBezTo>
                    <a:cubicBezTo>
                      <a:pt x="8662" y="259176"/>
                      <a:pt x="-9182" y="66136"/>
                      <a:pt x="5093" y="25496"/>
                    </a:cubicBezTo>
                    <a:cubicBezTo>
                      <a:pt x="11041" y="10256"/>
                      <a:pt x="24126" y="-1174"/>
                      <a:pt x="32453" y="96"/>
                    </a:cubicBezTo>
                    <a:cubicBezTo>
                      <a:pt x="39590" y="96"/>
                      <a:pt x="52675" y="25496"/>
                      <a:pt x="52675" y="25496"/>
                    </a:cubicBezTo>
                  </a:path>
                </a:pathLst>
              </a:custGeom>
              <a:solidFill>
                <a:srgbClr val="0571D3"/>
              </a:solidFill>
              <a:ln cap="sq">
                <a:noFill/>
                <a:prstDash val="solid"/>
                <a:miter/>
              </a:ln>
            </p:spPr>
          </p:sp>
        </p:grpSp>
        <p:grpSp>
          <p:nvGrpSpPr>
            <p:cNvPr id="107" name="Group 107"/>
            <p:cNvGrpSpPr/>
            <p:nvPr/>
          </p:nvGrpSpPr>
          <p:grpSpPr>
            <a:xfrm>
              <a:off x="6173521" y="3293578"/>
              <a:ext cx="102606" cy="352884"/>
              <a:chOff x="0" y="0"/>
              <a:chExt cx="155831" cy="535940"/>
            </a:xfrm>
          </p:grpSpPr>
          <p:sp>
            <p:nvSpPr>
              <p:cNvPr id="108" name="Freeform 108"/>
              <p:cNvSpPr/>
              <p:nvPr/>
            </p:nvSpPr>
            <p:spPr>
              <a:xfrm>
                <a:off x="35983" y="50800"/>
                <a:ext cx="72266" cy="433233"/>
              </a:xfrm>
              <a:custGeom>
                <a:avLst/>
                <a:gdLst/>
                <a:ahLst/>
                <a:cxnLst/>
                <a:rect l="l" t="t" r="r" b="b"/>
                <a:pathLst>
                  <a:path w="72266" h="433233">
                    <a:moveTo>
                      <a:pt x="59181" y="25400"/>
                    </a:moveTo>
                    <a:cubicBezTo>
                      <a:pt x="66318" y="424180"/>
                      <a:pt x="54423" y="433070"/>
                      <a:pt x="47286" y="433070"/>
                    </a:cubicBezTo>
                    <a:cubicBezTo>
                      <a:pt x="40148" y="434340"/>
                      <a:pt x="30632" y="427990"/>
                      <a:pt x="28253" y="421640"/>
                    </a:cubicBezTo>
                    <a:cubicBezTo>
                      <a:pt x="24684" y="414020"/>
                      <a:pt x="25874" y="396240"/>
                      <a:pt x="30632" y="391160"/>
                    </a:cubicBezTo>
                    <a:cubicBezTo>
                      <a:pt x="36580" y="384810"/>
                      <a:pt x="52044" y="382270"/>
                      <a:pt x="59181" y="386080"/>
                    </a:cubicBezTo>
                    <a:cubicBezTo>
                      <a:pt x="65129" y="388620"/>
                      <a:pt x="71077" y="398780"/>
                      <a:pt x="72266" y="405130"/>
                    </a:cubicBezTo>
                    <a:cubicBezTo>
                      <a:pt x="72266" y="414020"/>
                      <a:pt x="63939" y="429260"/>
                      <a:pt x="56802" y="431800"/>
                    </a:cubicBezTo>
                    <a:cubicBezTo>
                      <a:pt x="49665" y="434340"/>
                      <a:pt x="34201" y="429260"/>
                      <a:pt x="25874" y="416560"/>
                    </a:cubicBezTo>
                    <a:cubicBezTo>
                      <a:pt x="-1486" y="373380"/>
                      <a:pt x="-8623" y="77470"/>
                      <a:pt x="11599" y="25400"/>
                    </a:cubicBezTo>
                    <a:cubicBezTo>
                      <a:pt x="17547" y="8890"/>
                      <a:pt x="30632" y="0"/>
                      <a:pt x="37769" y="0"/>
                    </a:cubicBezTo>
                    <a:cubicBezTo>
                      <a:pt x="46096" y="1270"/>
                      <a:pt x="59181" y="25400"/>
                      <a:pt x="59181" y="25400"/>
                    </a:cubicBezTo>
                  </a:path>
                </a:pathLst>
              </a:custGeom>
              <a:solidFill>
                <a:srgbClr val="0571D3"/>
              </a:solidFill>
              <a:ln cap="sq">
                <a:noFill/>
                <a:prstDash val="solid"/>
                <a:miter/>
              </a:ln>
            </p:spPr>
          </p:sp>
        </p:grpSp>
        <p:grpSp>
          <p:nvGrpSpPr>
            <p:cNvPr id="109" name="Group 109"/>
            <p:cNvGrpSpPr/>
            <p:nvPr/>
          </p:nvGrpSpPr>
          <p:grpSpPr>
            <a:xfrm>
              <a:off x="6173521" y="4472646"/>
              <a:ext cx="119837" cy="316091"/>
              <a:chOff x="0" y="0"/>
              <a:chExt cx="182001" cy="480060"/>
            </a:xfrm>
          </p:grpSpPr>
          <p:sp>
            <p:nvSpPr>
              <p:cNvPr id="110" name="Freeform 110"/>
              <p:cNvSpPr/>
              <p:nvPr/>
            </p:nvSpPr>
            <p:spPr>
              <a:xfrm>
                <a:off x="46615" y="59018"/>
                <a:ext cx="86680" cy="360642"/>
              </a:xfrm>
              <a:custGeom>
                <a:avLst/>
                <a:gdLst/>
                <a:ahLst/>
                <a:cxnLst/>
                <a:rect l="l" t="t" r="r" b="b"/>
                <a:pathLst>
                  <a:path w="86680" h="360642">
                    <a:moveTo>
                      <a:pt x="47360" y="22223"/>
                    </a:moveTo>
                    <a:cubicBezTo>
                      <a:pt x="84236" y="347187"/>
                      <a:pt x="77098" y="357526"/>
                      <a:pt x="69961" y="360481"/>
                    </a:cubicBezTo>
                    <a:cubicBezTo>
                      <a:pt x="61634" y="361958"/>
                      <a:pt x="41412" y="347187"/>
                      <a:pt x="40222" y="338324"/>
                    </a:cubicBezTo>
                    <a:cubicBezTo>
                      <a:pt x="37843" y="327984"/>
                      <a:pt x="50928" y="304350"/>
                      <a:pt x="59255" y="302873"/>
                    </a:cubicBezTo>
                    <a:cubicBezTo>
                      <a:pt x="66392" y="301396"/>
                      <a:pt x="85425" y="319122"/>
                      <a:pt x="86615" y="327984"/>
                    </a:cubicBezTo>
                    <a:cubicBezTo>
                      <a:pt x="87804" y="338324"/>
                      <a:pt x="72340" y="359003"/>
                      <a:pt x="64013" y="360481"/>
                    </a:cubicBezTo>
                    <a:cubicBezTo>
                      <a:pt x="56876" y="361958"/>
                      <a:pt x="46170" y="353095"/>
                      <a:pt x="40222" y="341278"/>
                    </a:cubicBezTo>
                    <a:cubicBezTo>
                      <a:pt x="30706" y="319122"/>
                      <a:pt x="39033" y="265946"/>
                      <a:pt x="34275" y="221632"/>
                    </a:cubicBezTo>
                    <a:cubicBezTo>
                      <a:pt x="28327" y="165502"/>
                      <a:pt x="-6170" y="65059"/>
                      <a:pt x="967" y="29608"/>
                    </a:cubicBezTo>
                    <a:cubicBezTo>
                      <a:pt x="4536" y="13360"/>
                      <a:pt x="14052" y="1543"/>
                      <a:pt x="21189" y="66"/>
                    </a:cubicBezTo>
                    <a:cubicBezTo>
                      <a:pt x="29516" y="-1411"/>
                      <a:pt x="47360" y="22223"/>
                      <a:pt x="47360" y="22223"/>
                    </a:cubicBezTo>
                  </a:path>
                </a:pathLst>
              </a:custGeom>
              <a:solidFill>
                <a:srgbClr val="0571D3"/>
              </a:solidFill>
              <a:ln cap="sq">
                <a:noFill/>
                <a:prstDash val="solid"/>
                <a:miter/>
              </a:ln>
            </p:spPr>
          </p:sp>
        </p:grpSp>
        <p:grpSp>
          <p:nvGrpSpPr>
            <p:cNvPr id="111" name="Group 111"/>
            <p:cNvGrpSpPr/>
            <p:nvPr/>
          </p:nvGrpSpPr>
          <p:grpSpPr>
            <a:xfrm>
              <a:off x="4520868" y="4481845"/>
              <a:ext cx="102606" cy="306892"/>
              <a:chOff x="0" y="0"/>
              <a:chExt cx="155831" cy="466090"/>
            </a:xfrm>
          </p:grpSpPr>
          <p:sp>
            <p:nvSpPr>
              <p:cNvPr id="112" name="Freeform 112"/>
              <p:cNvSpPr/>
              <p:nvPr/>
            </p:nvSpPr>
            <p:spPr>
              <a:xfrm>
                <a:off x="36349" y="41996"/>
                <a:ext cx="71900" cy="382009"/>
              </a:xfrm>
              <a:custGeom>
                <a:avLst/>
                <a:gdLst/>
                <a:ahLst/>
                <a:cxnLst/>
                <a:rect l="l" t="t" r="r" b="b"/>
                <a:pathLst>
                  <a:path w="71900" h="382009">
                    <a:moveTo>
                      <a:pt x="58815" y="21131"/>
                    </a:moveTo>
                    <a:cubicBezTo>
                      <a:pt x="65952" y="373592"/>
                      <a:pt x="55246" y="380957"/>
                      <a:pt x="46920" y="382009"/>
                    </a:cubicBezTo>
                    <a:cubicBezTo>
                      <a:pt x="39782" y="382009"/>
                      <a:pt x="26697" y="371488"/>
                      <a:pt x="25508" y="365175"/>
                    </a:cubicBezTo>
                    <a:cubicBezTo>
                      <a:pt x="23129" y="359915"/>
                      <a:pt x="25508" y="350445"/>
                      <a:pt x="30266" y="346237"/>
                    </a:cubicBezTo>
                    <a:cubicBezTo>
                      <a:pt x="36214" y="342029"/>
                      <a:pt x="52867" y="338872"/>
                      <a:pt x="58815" y="342029"/>
                    </a:cubicBezTo>
                    <a:cubicBezTo>
                      <a:pt x="65952" y="344133"/>
                      <a:pt x="71900" y="352550"/>
                      <a:pt x="71900" y="357810"/>
                    </a:cubicBezTo>
                    <a:cubicBezTo>
                      <a:pt x="71900" y="365175"/>
                      <a:pt x="57626" y="380957"/>
                      <a:pt x="49299" y="382009"/>
                    </a:cubicBezTo>
                    <a:cubicBezTo>
                      <a:pt x="42161" y="382009"/>
                      <a:pt x="31455" y="373592"/>
                      <a:pt x="24318" y="360967"/>
                    </a:cubicBezTo>
                    <a:cubicBezTo>
                      <a:pt x="1717" y="316778"/>
                      <a:pt x="-10179" y="65320"/>
                      <a:pt x="11233" y="21131"/>
                    </a:cubicBezTo>
                    <a:cubicBezTo>
                      <a:pt x="18370" y="7454"/>
                      <a:pt x="30266" y="-963"/>
                      <a:pt x="38593" y="89"/>
                    </a:cubicBezTo>
                    <a:cubicBezTo>
                      <a:pt x="45730" y="89"/>
                      <a:pt x="58815" y="21131"/>
                      <a:pt x="58815" y="21131"/>
                    </a:cubicBezTo>
                  </a:path>
                </a:pathLst>
              </a:custGeom>
              <a:solidFill>
                <a:srgbClr val="0571D3"/>
              </a:solidFill>
              <a:ln cap="sq">
                <a:noFill/>
                <a:prstDash val="solid"/>
                <a:miter/>
              </a:ln>
            </p:spPr>
          </p:sp>
        </p:grpSp>
        <p:grpSp>
          <p:nvGrpSpPr>
            <p:cNvPr id="113" name="Group 113"/>
            <p:cNvGrpSpPr/>
            <p:nvPr/>
          </p:nvGrpSpPr>
          <p:grpSpPr>
            <a:xfrm>
              <a:off x="2742111" y="4472646"/>
              <a:ext cx="119837" cy="316091"/>
              <a:chOff x="0" y="0"/>
              <a:chExt cx="182001" cy="480060"/>
            </a:xfrm>
          </p:grpSpPr>
          <p:sp>
            <p:nvSpPr>
              <p:cNvPr id="114" name="Freeform 114"/>
              <p:cNvSpPr/>
              <p:nvPr/>
            </p:nvSpPr>
            <p:spPr>
              <a:xfrm>
                <a:off x="45744" y="46721"/>
                <a:ext cx="92441" cy="386618"/>
              </a:xfrm>
              <a:custGeom>
                <a:avLst/>
                <a:gdLst/>
                <a:ahLst/>
                <a:cxnLst/>
                <a:rect l="l" t="t" r="r" b="b"/>
                <a:pathLst>
                  <a:path w="92441" h="386618">
                    <a:moveTo>
                      <a:pt x="49420" y="23361"/>
                    </a:moveTo>
                    <a:cubicBezTo>
                      <a:pt x="91054" y="279159"/>
                      <a:pt x="99381" y="337561"/>
                      <a:pt x="87486" y="363257"/>
                    </a:cubicBezTo>
                    <a:cubicBezTo>
                      <a:pt x="82728" y="374938"/>
                      <a:pt x="70832" y="385450"/>
                      <a:pt x="62505" y="386618"/>
                    </a:cubicBezTo>
                    <a:cubicBezTo>
                      <a:pt x="56557" y="386618"/>
                      <a:pt x="47041" y="380778"/>
                      <a:pt x="43472" y="374938"/>
                    </a:cubicBezTo>
                    <a:cubicBezTo>
                      <a:pt x="41093" y="367929"/>
                      <a:pt x="42283" y="352745"/>
                      <a:pt x="47041" y="346905"/>
                    </a:cubicBezTo>
                    <a:cubicBezTo>
                      <a:pt x="50610" y="341065"/>
                      <a:pt x="61316" y="338729"/>
                      <a:pt x="68453" y="339897"/>
                    </a:cubicBezTo>
                    <a:cubicBezTo>
                      <a:pt x="75590" y="341065"/>
                      <a:pt x="87486" y="352745"/>
                      <a:pt x="87486" y="359753"/>
                    </a:cubicBezTo>
                    <a:cubicBezTo>
                      <a:pt x="88675" y="367929"/>
                      <a:pt x="80348" y="381946"/>
                      <a:pt x="73211" y="384282"/>
                    </a:cubicBezTo>
                    <a:cubicBezTo>
                      <a:pt x="64884" y="386618"/>
                      <a:pt x="49420" y="380778"/>
                      <a:pt x="42283" y="370265"/>
                    </a:cubicBezTo>
                    <a:cubicBezTo>
                      <a:pt x="25629" y="345737"/>
                      <a:pt x="43472" y="258135"/>
                      <a:pt x="37525" y="200901"/>
                    </a:cubicBezTo>
                    <a:cubicBezTo>
                      <a:pt x="30387" y="142500"/>
                      <a:pt x="-8868" y="53730"/>
                      <a:pt x="1838" y="23361"/>
                    </a:cubicBezTo>
                    <a:cubicBezTo>
                      <a:pt x="6596" y="10512"/>
                      <a:pt x="20871" y="0"/>
                      <a:pt x="29198" y="0"/>
                    </a:cubicBezTo>
                    <a:cubicBezTo>
                      <a:pt x="36335" y="1168"/>
                      <a:pt x="49420" y="23361"/>
                      <a:pt x="49420" y="23361"/>
                    </a:cubicBezTo>
                  </a:path>
                </a:pathLst>
              </a:custGeom>
              <a:solidFill>
                <a:srgbClr val="0571D3"/>
              </a:solidFill>
              <a:ln cap="sq">
                <a:noFill/>
                <a:prstDash val="solid"/>
                <a:miter/>
              </a:ln>
            </p:spPr>
          </p:sp>
        </p:grpSp>
        <p:grpSp>
          <p:nvGrpSpPr>
            <p:cNvPr id="115" name="Group 115"/>
            <p:cNvGrpSpPr/>
            <p:nvPr/>
          </p:nvGrpSpPr>
          <p:grpSpPr>
            <a:xfrm>
              <a:off x="963354" y="4463448"/>
              <a:ext cx="102606" cy="325289"/>
              <a:chOff x="0" y="0"/>
              <a:chExt cx="155831" cy="494030"/>
            </a:xfrm>
          </p:grpSpPr>
          <p:sp>
            <p:nvSpPr>
              <p:cNvPr id="116" name="Freeform 116"/>
              <p:cNvSpPr/>
              <p:nvPr/>
            </p:nvSpPr>
            <p:spPr>
              <a:xfrm>
                <a:off x="37994" y="50800"/>
                <a:ext cx="69823" cy="392507"/>
              </a:xfrm>
              <a:custGeom>
                <a:avLst/>
                <a:gdLst/>
                <a:ahLst/>
                <a:cxnLst/>
                <a:rect l="l" t="t" r="r" b="b"/>
                <a:pathLst>
                  <a:path w="69823" h="392507">
                    <a:moveTo>
                      <a:pt x="57170" y="25400"/>
                    </a:moveTo>
                    <a:cubicBezTo>
                      <a:pt x="64307" y="383540"/>
                      <a:pt x="52412" y="393700"/>
                      <a:pt x="45275" y="392430"/>
                    </a:cubicBezTo>
                    <a:cubicBezTo>
                      <a:pt x="36948" y="392430"/>
                      <a:pt x="22673" y="373380"/>
                      <a:pt x="22673" y="364490"/>
                    </a:cubicBezTo>
                    <a:cubicBezTo>
                      <a:pt x="22673" y="356870"/>
                      <a:pt x="34569" y="344170"/>
                      <a:pt x="42896" y="342900"/>
                    </a:cubicBezTo>
                    <a:cubicBezTo>
                      <a:pt x="48843" y="340360"/>
                      <a:pt x="59549" y="345440"/>
                      <a:pt x="63118" y="350520"/>
                    </a:cubicBezTo>
                    <a:cubicBezTo>
                      <a:pt x="67876" y="355600"/>
                      <a:pt x="71445" y="365760"/>
                      <a:pt x="69066" y="373380"/>
                    </a:cubicBezTo>
                    <a:cubicBezTo>
                      <a:pt x="67876" y="381000"/>
                      <a:pt x="54791" y="392430"/>
                      <a:pt x="47654" y="392430"/>
                    </a:cubicBezTo>
                    <a:cubicBezTo>
                      <a:pt x="39327" y="392430"/>
                      <a:pt x="28621" y="383540"/>
                      <a:pt x="22673" y="367030"/>
                    </a:cubicBezTo>
                    <a:cubicBezTo>
                      <a:pt x="2451" y="320040"/>
                      <a:pt x="-9445" y="73660"/>
                      <a:pt x="9588" y="25400"/>
                    </a:cubicBezTo>
                    <a:cubicBezTo>
                      <a:pt x="15536" y="10160"/>
                      <a:pt x="28621" y="0"/>
                      <a:pt x="36948" y="0"/>
                    </a:cubicBezTo>
                    <a:cubicBezTo>
                      <a:pt x="44085" y="1270"/>
                      <a:pt x="57170" y="25400"/>
                      <a:pt x="57170" y="25400"/>
                    </a:cubicBezTo>
                  </a:path>
                </a:pathLst>
              </a:custGeom>
              <a:solidFill>
                <a:srgbClr val="0571D3"/>
              </a:solidFill>
              <a:ln cap="sq">
                <a:noFill/>
                <a:prstDash val="solid"/>
                <a:miter/>
              </a:ln>
            </p:spPr>
          </p:sp>
        </p:grpSp>
        <p:sp>
          <p:nvSpPr>
            <p:cNvPr id="117" name="AutoShape 117"/>
            <p:cNvSpPr/>
            <p:nvPr/>
          </p:nvSpPr>
          <p:spPr>
            <a:xfrm flipH="1">
              <a:off x="768582" y="1506097"/>
              <a:ext cx="5431178" cy="0"/>
            </a:xfrm>
            <a:prstGeom prst="line">
              <a:avLst/>
            </a:prstGeom>
            <a:ln w="33999" cap="flat">
              <a:solidFill>
                <a:srgbClr val="004068"/>
              </a:solidFill>
              <a:prstDash val="solid"/>
              <a:headEnd type="none" w="sm" len="sm"/>
              <a:tailEnd type="none" w="sm" len="sm"/>
            </a:ln>
          </p:spPr>
        </p:sp>
        <p:sp>
          <p:nvSpPr>
            <p:cNvPr id="118" name="AutoShape 118"/>
            <p:cNvSpPr/>
            <p:nvPr/>
          </p:nvSpPr>
          <p:spPr>
            <a:xfrm flipH="1">
              <a:off x="768582" y="2550213"/>
              <a:ext cx="5460550" cy="0"/>
            </a:xfrm>
            <a:prstGeom prst="line">
              <a:avLst/>
            </a:prstGeom>
            <a:ln w="33999" cap="flat">
              <a:solidFill>
                <a:srgbClr val="004068"/>
              </a:solidFill>
              <a:prstDash val="solid"/>
              <a:headEnd type="none" w="sm" len="sm"/>
              <a:tailEnd type="none" w="sm" len="sm"/>
            </a:ln>
          </p:spPr>
        </p:sp>
        <p:sp>
          <p:nvSpPr>
            <p:cNvPr id="119" name="AutoShape 119"/>
            <p:cNvSpPr/>
            <p:nvPr/>
          </p:nvSpPr>
          <p:spPr>
            <a:xfrm flipH="1" flipV="1">
              <a:off x="768582" y="3604107"/>
              <a:ext cx="5456242" cy="7885"/>
            </a:xfrm>
            <a:prstGeom prst="line">
              <a:avLst/>
            </a:prstGeom>
            <a:ln w="33999" cap="flat">
              <a:solidFill>
                <a:srgbClr val="004068"/>
              </a:solidFill>
              <a:prstDash val="solid"/>
              <a:headEnd type="none" w="sm" len="sm"/>
              <a:tailEnd type="none" w="sm" len="sm"/>
            </a:ln>
          </p:spPr>
        </p:sp>
        <p:sp>
          <p:nvSpPr>
            <p:cNvPr id="120" name="TextBox 120"/>
            <p:cNvSpPr txBox="1"/>
            <p:nvPr/>
          </p:nvSpPr>
          <p:spPr>
            <a:xfrm>
              <a:off x="30115" y="2374430"/>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1</a:t>
              </a:r>
            </a:p>
          </p:txBody>
        </p:sp>
        <p:sp>
          <p:nvSpPr>
            <p:cNvPr id="121" name="TextBox 121"/>
            <p:cNvSpPr txBox="1"/>
            <p:nvPr/>
          </p:nvSpPr>
          <p:spPr>
            <a:xfrm>
              <a:off x="30115" y="3382074"/>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2</a:t>
              </a:r>
            </a:p>
          </p:txBody>
        </p:sp>
        <p:sp>
          <p:nvSpPr>
            <p:cNvPr id="122" name="TextBox 122"/>
            <p:cNvSpPr txBox="1"/>
            <p:nvPr/>
          </p:nvSpPr>
          <p:spPr>
            <a:xfrm>
              <a:off x="30115" y="454358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3</a:t>
              </a:r>
            </a:p>
          </p:txBody>
        </p:sp>
        <p:grpSp>
          <p:nvGrpSpPr>
            <p:cNvPr id="123" name="Group 123"/>
            <p:cNvGrpSpPr/>
            <p:nvPr/>
          </p:nvGrpSpPr>
          <p:grpSpPr>
            <a:xfrm>
              <a:off x="2427245" y="1415431"/>
              <a:ext cx="151950" cy="166408"/>
              <a:chOff x="0" y="0"/>
              <a:chExt cx="230773" cy="252730"/>
            </a:xfrm>
          </p:grpSpPr>
          <p:sp>
            <p:nvSpPr>
              <p:cNvPr id="124" name="Freeform 124"/>
              <p:cNvSpPr/>
              <p:nvPr/>
            </p:nvSpPr>
            <p:spPr>
              <a:xfrm>
                <a:off x="44083" y="50746"/>
                <a:ext cx="136729" cy="152157"/>
              </a:xfrm>
              <a:custGeom>
                <a:avLst/>
                <a:gdLst/>
                <a:ahLst/>
                <a:cxnLst/>
                <a:rect l="l" t="t" r="r" b="b"/>
                <a:pathLst>
                  <a:path w="136729" h="152157">
                    <a:moveTo>
                      <a:pt x="136729" y="52124"/>
                    </a:moveTo>
                    <a:cubicBezTo>
                      <a:pt x="134350" y="106734"/>
                      <a:pt x="112938" y="134674"/>
                      <a:pt x="98663" y="144834"/>
                    </a:cubicBezTo>
                    <a:cubicBezTo>
                      <a:pt x="87957" y="151184"/>
                      <a:pt x="77251" y="153724"/>
                      <a:pt x="64166" y="151184"/>
                    </a:cubicBezTo>
                    <a:cubicBezTo>
                      <a:pt x="47512" y="147374"/>
                      <a:pt x="17774" y="132134"/>
                      <a:pt x="8257" y="114354"/>
                    </a:cubicBezTo>
                    <a:cubicBezTo>
                      <a:pt x="-2449" y="96574"/>
                      <a:pt x="-1259" y="61014"/>
                      <a:pt x="3499" y="43234"/>
                    </a:cubicBezTo>
                    <a:cubicBezTo>
                      <a:pt x="7068" y="30534"/>
                      <a:pt x="16584" y="21644"/>
                      <a:pt x="24911" y="15294"/>
                    </a:cubicBezTo>
                    <a:cubicBezTo>
                      <a:pt x="33238" y="7674"/>
                      <a:pt x="43944" y="54"/>
                      <a:pt x="55839" y="54"/>
                    </a:cubicBezTo>
                    <a:cubicBezTo>
                      <a:pt x="73683" y="-1216"/>
                      <a:pt x="120075" y="20374"/>
                      <a:pt x="120075" y="20374"/>
                    </a:cubicBezTo>
                  </a:path>
                </a:pathLst>
              </a:custGeom>
              <a:solidFill>
                <a:srgbClr val="E7191F"/>
              </a:solidFill>
              <a:ln cap="sq">
                <a:noFill/>
                <a:prstDash val="solid"/>
                <a:miter/>
              </a:ln>
            </p:spPr>
          </p:sp>
        </p:grpSp>
        <p:grpSp>
          <p:nvGrpSpPr>
            <p:cNvPr id="125" name="Group 125"/>
            <p:cNvGrpSpPr/>
            <p:nvPr/>
          </p:nvGrpSpPr>
          <p:grpSpPr>
            <a:xfrm>
              <a:off x="2411580" y="2465721"/>
              <a:ext cx="155083" cy="162226"/>
              <a:chOff x="0" y="0"/>
              <a:chExt cx="235531" cy="246380"/>
            </a:xfrm>
          </p:grpSpPr>
          <p:sp>
            <p:nvSpPr>
              <p:cNvPr id="126" name="Freeform 126"/>
              <p:cNvSpPr/>
              <p:nvPr/>
            </p:nvSpPr>
            <p:spPr>
              <a:xfrm>
                <a:off x="47429" y="50746"/>
                <a:ext cx="139331" cy="147163"/>
              </a:xfrm>
              <a:custGeom>
                <a:avLst/>
                <a:gdLst/>
                <a:ahLst/>
                <a:cxnLst/>
                <a:rect l="l" t="t" r="r" b="b"/>
                <a:pathLst>
                  <a:path w="139331" h="147163">
                    <a:moveTo>
                      <a:pt x="139331" y="52124"/>
                    </a:moveTo>
                    <a:cubicBezTo>
                      <a:pt x="121487" y="133404"/>
                      <a:pt x="111971" y="139754"/>
                      <a:pt x="101265" y="143564"/>
                    </a:cubicBezTo>
                    <a:cubicBezTo>
                      <a:pt x="84611" y="149914"/>
                      <a:pt x="50114" y="147374"/>
                      <a:pt x="34650" y="139754"/>
                    </a:cubicBezTo>
                    <a:cubicBezTo>
                      <a:pt x="22755" y="134674"/>
                      <a:pt x="15617" y="124514"/>
                      <a:pt x="10859" y="114354"/>
                    </a:cubicBezTo>
                    <a:cubicBezTo>
                      <a:pt x="4911" y="104194"/>
                      <a:pt x="-1036" y="92764"/>
                      <a:pt x="153" y="78794"/>
                    </a:cubicBezTo>
                    <a:cubicBezTo>
                      <a:pt x="1343" y="61014"/>
                      <a:pt x="15617" y="27994"/>
                      <a:pt x="27513" y="14024"/>
                    </a:cubicBezTo>
                    <a:cubicBezTo>
                      <a:pt x="35840" y="5134"/>
                      <a:pt x="46546" y="54"/>
                      <a:pt x="58441" y="54"/>
                    </a:cubicBezTo>
                    <a:cubicBezTo>
                      <a:pt x="76284" y="-1216"/>
                      <a:pt x="121487" y="20374"/>
                      <a:pt x="121487" y="20374"/>
                    </a:cubicBezTo>
                  </a:path>
                </a:pathLst>
              </a:custGeom>
              <a:solidFill>
                <a:srgbClr val="E7191F"/>
              </a:solidFill>
              <a:ln cap="sq">
                <a:noFill/>
                <a:prstDash val="solid"/>
                <a:miter/>
              </a:ln>
            </p:spPr>
          </p:sp>
        </p:grpSp>
        <p:grpSp>
          <p:nvGrpSpPr>
            <p:cNvPr id="127" name="Group 127"/>
            <p:cNvGrpSpPr/>
            <p:nvPr/>
          </p:nvGrpSpPr>
          <p:grpSpPr>
            <a:xfrm>
              <a:off x="2429595" y="3521866"/>
              <a:ext cx="155083" cy="162226"/>
              <a:chOff x="0" y="0"/>
              <a:chExt cx="235531" cy="246380"/>
            </a:xfrm>
          </p:grpSpPr>
          <p:sp>
            <p:nvSpPr>
              <p:cNvPr id="128" name="Freeform 128"/>
              <p:cNvSpPr/>
              <p:nvPr/>
            </p:nvSpPr>
            <p:spPr>
              <a:xfrm>
                <a:off x="47428" y="50749"/>
                <a:ext cx="139331" cy="147474"/>
              </a:xfrm>
              <a:custGeom>
                <a:avLst/>
                <a:gdLst/>
                <a:ahLst/>
                <a:cxnLst/>
                <a:rect l="l" t="t" r="r" b="b"/>
                <a:pathLst>
                  <a:path w="139331" h="147474">
                    <a:moveTo>
                      <a:pt x="139332" y="52121"/>
                    </a:moveTo>
                    <a:cubicBezTo>
                      <a:pt x="121488" y="133401"/>
                      <a:pt x="111972" y="141021"/>
                      <a:pt x="100076" y="144831"/>
                    </a:cubicBezTo>
                    <a:cubicBezTo>
                      <a:pt x="83423" y="149911"/>
                      <a:pt x="50115" y="147371"/>
                      <a:pt x="34651" y="139751"/>
                    </a:cubicBezTo>
                    <a:cubicBezTo>
                      <a:pt x="22756" y="134671"/>
                      <a:pt x="15618" y="124511"/>
                      <a:pt x="9670" y="114351"/>
                    </a:cubicBezTo>
                    <a:cubicBezTo>
                      <a:pt x="4912" y="104191"/>
                      <a:pt x="-1035" y="92761"/>
                      <a:pt x="154" y="80061"/>
                    </a:cubicBezTo>
                    <a:cubicBezTo>
                      <a:pt x="1344" y="61011"/>
                      <a:pt x="14429" y="27991"/>
                      <a:pt x="27514" y="15291"/>
                    </a:cubicBezTo>
                    <a:cubicBezTo>
                      <a:pt x="35841" y="513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29" name="Group 129"/>
            <p:cNvGrpSpPr/>
            <p:nvPr/>
          </p:nvGrpSpPr>
          <p:grpSpPr>
            <a:xfrm>
              <a:off x="2423329" y="4470138"/>
              <a:ext cx="155083" cy="162226"/>
              <a:chOff x="0" y="0"/>
              <a:chExt cx="235531" cy="246380"/>
            </a:xfrm>
          </p:grpSpPr>
          <p:sp>
            <p:nvSpPr>
              <p:cNvPr id="130" name="Freeform 130"/>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31" name="Group 131"/>
            <p:cNvGrpSpPr/>
            <p:nvPr/>
          </p:nvGrpSpPr>
          <p:grpSpPr>
            <a:xfrm>
              <a:off x="4164490" y="3509322"/>
              <a:ext cx="155083" cy="162226"/>
              <a:chOff x="0" y="0"/>
              <a:chExt cx="235531" cy="246380"/>
            </a:xfrm>
          </p:grpSpPr>
          <p:sp>
            <p:nvSpPr>
              <p:cNvPr id="132" name="Freeform 132"/>
              <p:cNvSpPr/>
              <p:nvPr/>
            </p:nvSpPr>
            <p:spPr>
              <a:xfrm>
                <a:off x="47399" y="50746"/>
                <a:ext cx="139361" cy="147477"/>
              </a:xfrm>
              <a:custGeom>
                <a:avLst/>
                <a:gdLst/>
                <a:ahLst/>
                <a:cxnLst/>
                <a:rect l="l" t="t" r="r" b="b"/>
                <a:pathLst>
                  <a:path w="139361" h="147477">
                    <a:moveTo>
                      <a:pt x="139361" y="52124"/>
                    </a:moveTo>
                    <a:cubicBezTo>
                      <a:pt x="120328" y="133404"/>
                      <a:pt x="112001" y="139754"/>
                      <a:pt x="100105" y="144834"/>
                    </a:cubicBezTo>
                    <a:cubicBezTo>
                      <a:pt x="83452" y="149914"/>
                      <a:pt x="50144" y="147374"/>
                      <a:pt x="33491" y="139754"/>
                    </a:cubicBezTo>
                    <a:cubicBezTo>
                      <a:pt x="22785" y="134674"/>
                      <a:pt x="15647" y="124514"/>
                      <a:pt x="9699" y="114354"/>
                    </a:cubicBezTo>
                    <a:cubicBezTo>
                      <a:pt x="3752" y="104194"/>
                      <a:pt x="-1006" y="92764"/>
                      <a:pt x="183" y="78794"/>
                    </a:cubicBezTo>
                    <a:cubicBezTo>
                      <a:pt x="183" y="61014"/>
                      <a:pt x="14458" y="27994"/>
                      <a:pt x="26353" y="15294"/>
                    </a:cubicBezTo>
                    <a:cubicBezTo>
                      <a:pt x="35870" y="5134"/>
                      <a:pt x="45386" y="54"/>
                      <a:pt x="58471" y="54"/>
                    </a:cubicBezTo>
                    <a:cubicBezTo>
                      <a:pt x="75125" y="-1216"/>
                      <a:pt x="121517" y="20374"/>
                      <a:pt x="121517" y="20374"/>
                    </a:cubicBezTo>
                  </a:path>
                </a:pathLst>
              </a:custGeom>
              <a:solidFill>
                <a:srgbClr val="E7191F"/>
              </a:solidFill>
              <a:ln cap="sq">
                <a:noFill/>
                <a:prstDash val="solid"/>
                <a:miter/>
              </a:ln>
            </p:spPr>
          </p:sp>
        </p:grpSp>
        <p:grpSp>
          <p:nvGrpSpPr>
            <p:cNvPr id="133" name="Group 133"/>
            <p:cNvGrpSpPr/>
            <p:nvPr/>
          </p:nvGrpSpPr>
          <p:grpSpPr>
            <a:xfrm>
              <a:off x="4181721" y="4438361"/>
              <a:ext cx="155083" cy="162226"/>
              <a:chOff x="0" y="0"/>
              <a:chExt cx="235531" cy="246380"/>
            </a:xfrm>
          </p:grpSpPr>
          <p:sp>
            <p:nvSpPr>
              <p:cNvPr id="134" name="Freeform 134"/>
              <p:cNvSpPr/>
              <p:nvPr/>
            </p:nvSpPr>
            <p:spPr>
              <a:xfrm>
                <a:off x="47582" y="50749"/>
                <a:ext cx="140367" cy="147474"/>
              </a:xfrm>
              <a:custGeom>
                <a:avLst/>
                <a:gdLst/>
                <a:ahLst/>
                <a:cxnLst/>
                <a:rect l="l" t="t" r="r" b="b"/>
                <a:pathLst>
                  <a:path w="140367" h="147474">
                    <a:moveTo>
                      <a:pt x="140367" y="52121"/>
                    </a:moveTo>
                    <a:cubicBezTo>
                      <a:pt x="121334" y="133401"/>
                      <a:pt x="113007" y="141021"/>
                      <a:pt x="101112" y="144831"/>
                    </a:cubicBezTo>
                    <a:cubicBezTo>
                      <a:pt x="84458" y="149911"/>
                      <a:pt x="5115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6876" y="5131"/>
                      <a:pt x="46393" y="1321"/>
                      <a:pt x="59478" y="51"/>
                    </a:cubicBezTo>
                    <a:cubicBezTo>
                      <a:pt x="76131" y="-1219"/>
                      <a:pt x="122524" y="21641"/>
                      <a:pt x="122524" y="21641"/>
                    </a:cubicBezTo>
                  </a:path>
                </a:pathLst>
              </a:custGeom>
              <a:solidFill>
                <a:srgbClr val="E7191F"/>
              </a:solidFill>
              <a:ln cap="sq">
                <a:noFill/>
                <a:prstDash val="solid"/>
                <a:miter/>
              </a:ln>
            </p:spPr>
          </p:sp>
        </p:grpSp>
        <p:grpSp>
          <p:nvGrpSpPr>
            <p:cNvPr id="135" name="Group 135"/>
            <p:cNvGrpSpPr/>
            <p:nvPr/>
          </p:nvGrpSpPr>
          <p:grpSpPr>
            <a:xfrm>
              <a:off x="4169972" y="2446488"/>
              <a:ext cx="155083" cy="162226"/>
              <a:chOff x="0" y="0"/>
              <a:chExt cx="235531" cy="246380"/>
            </a:xfrm>
          </p:grpSpPr>
          <p:sp>
            <p:nvSpPr>
              <p:cNvPr id="136" name="Freeform 136"/>
              <p:cNvSpPr/>
              <p:nvPr/>
            </p:nvSpPr>
            <p:spPr>
              <a:xfrm>
                <a:off x="47582" y="50746"/>
                <a:ext cx="139178" cy="147477"/>
              </a:xfrm>
              <a:custGeom>
                <a:avLst/>
                <a:gdLst/>
                <a:ahLst/>
                <a:cxnLst/>
                <a:rect l="l" t="t" r="r" b="b"/>
                <a:pathLst>
                  <a:path w="139178" h="147477">
                    <a:moveTo>
                      <a:pt x="139178" y="52124"/>
                    </a:moveTo>
                    <a:cubicBezTo>
                      <a:pt x="121334" y="133404"/>
                      <a:pt x="113007" y="139754"/>
                      <a:pt x="101112" y="14483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529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37" name="Group 137"/>
            <p:cNvGrpSpPr/>
            <p:nvPr/>
          </p:nvGrpSpPr>
          <p:grpSpPr>
            <a:xfrm>
              <a:off x="4168406" y="1408741"/>
              <a:ext cx="151950" cy="166408"/>
              <a:chOff x="0" y="0"/>
              <a:chExt cx="230773" cy="252730"/>
            </a:xfrm>
          </p:grpSpPr>
          <p:sp>
            <p:nvSpPr>
              <p:cNvPr id="138" name="Freeform 138"/>
              <p:cNvSpPr/>
              <p:nvPr/>
            </p:nvSpPr>
            <p:spPr>
              <a:xfrm>
                <a:off x="43489" y="50749"/>
                <a:ext cx="137322" cy="152154"/>
              </a:xfrm>
              <a:custGeom>
                <a:avLst/>
                <a:gdLst/>
                <a:ahLst/>
                <a:cxnLst/>
                <a:rect l="l" t="t" r="r" b="b"/>
                <a:pathLst>
                  <a:path w="137322" h="152154">
                    <a:moveTo>
                      <a:pt x="137323" y="52121"/>
                    </a:moveTo>
                    <a:cubicBezTo>
                      <a:pt x="133754" y="106731"/>
                      <a:pt x="113532" y="134671"/>
                      <a:pt x="98068" y="144831"/>
                    </a:cubicBezTo>
                    <a:cubicBezTo>
                      <a:pt x="87362" y="151181"/>
                      <a:pt x="76656" y="153721"/>
                      <a:pt x="64760" y="151181"/>
                    </a:cubicBezTo>
                    <a:cubicBezTo>
                      <a:pt x="48106" y="147371"/>
                      <a:pt x="18368" y="132131"/>
                      <a:pt x="7662" y="114351"/>
                    </a:cubicBezTo>
                    <a:cubicBezTo>
                      <a:pt x="-1855" y="96571"/>
                      <a:pt x="-1855" y="61011"/>
                      <a:pt x="4093" y="44501"/>
                    </a:cubicBezTo>
                    <a:cubicBezTo>
                      <a:pt x="7662" y="31801"/>
                      <a:pt x="15989" y="22911"/>
                      <a:pt x="24315" y="15291"/>
                    </a:cubicBezTo>
                    <a:cubicBezTo>
                      <a:pt x="33832" y="7671"/>
                      <a:pt x="43348" y="1321"/>
                      <a:pt x="56433" y="51"/>
                    </a:cubicBezTo>
                    <a:cubicBezTo>
                      <a:pt x="73087" y="-1219"/>
                      <a:pt x="119480" y="21641"/>
                      <a:pt x="119480" y="21641"/>
                    </a:cubicBezTo>
                  </a:path>
                </a:pathLst>
              </a:custGeom>
              <a:solidFill>
                <a:srgbClr val="E7191F"/>
              </a:solidFill>
              <a:ln cap="sq">
                <a:noFill/>
                <a:prstDash val="solid"/>
                <a:miter/>
              </a:ln>
            </p:spPr>
          </p:sp>
        </p:grpSp>
        <p:grpSp>
          <p:nvGrpSpPr>
            <p:cNvPr id="139" name="Group 139"/>
            <p:cNvGrpSpPr/>
            <p:nvPr/>
          </p:nvGrpSpPr>
          <p:grpSpPr>
            <a:xfrm>
              <a:off x="5922099" y="1401215"/>
              <a:ext cx="157433" cy="174770"/>
              <a:chOff x="0" y="0"/>
              <a:chExt cx="239100" cy="265430"/>
            </a:xfrm>
          </p:grpSpPr>
          <p:sp>
            <p:nvSpPr>
              <p:cNvPr id="140" name="Freeform 140"/>
              <p:cNvSpPr/>
              <p:nvPr/>
            </p:nvSpPr>
            <p:spPr>
              <a:xfrm>
                <a:off x="47582" y="50733"/>
                <a:ext cx="145125" cy="163897"/>
              </a:xfrm>
              <a:custGeom>
                <a:avLst/>
                <a:gdLst/>
                <a:ahLst/>
                <a:cxnLst/>
                <a:rect l="l" t="t" r="r" b="b"/>
                <a:pathLst>
                  <a:path w="145125" h="163897">
                    <a:moveTo>
                      <a:pt x="0" y="77537"/>
                    </a:moveTo>
                    <a:cubicBezTo>
                      <a:pt x="27360" y="15307"/>
                      <a:pt x="55909" y="-1203"/>
                      <a:pt x="76131" y="67"/>
                    </a:cubicBezTo>
                    <a:cubicBezTo>
                      <a:pt x="96354" y="1337"/>
                      <a:pt x="123713" y="19117"/>
                      <a:pt x="133230" y="38167"/>
                    </a:cubicBezTo>
                    <a:cubicBezTo>
                      <a:pt x="143936" y="55947"/>
                      <a:pt x="145125" y="90237"/>
                      <a:pt x="136798" y="109287"/>
                    </a:cubicBezTo>
                    <a:cubicBezTo>
                      <a:pt x="128472" y="128337"/>
                      <a:pt x="103491" y="148657"/>
                      <a:pt x="83269" y="152467"/>
                    </a:cubicBezTo>
                    <a:cubicBezTo>
                      <a:pt x="64236" y="156277"/>
                      <a:pt x="33308" y="144847"/>
                      <a:pt x="20222" y="129607"/>
                    </a:cubicBezTo>
                    <a:cubicBezTo>
                      <a:pt x="5948" y="114367"/>
                      <a:pt x="-2379" y="81347"/>
                      <a:pt x="2379" y="61027"/>
                    </a:cubicBezTo>
                    <a:cubicBezTo>
                      <a:pt x="5948" y="39437"/>
                      <a:pt x="27360" y="14037"/>
                      <a:pt x="45203" y="6417"/>
                    </a:cubicBezTo>
                    <a:cubicBezTo>
                      <a:pt x="64236" y="-2473"/>
                      <a:pt x="96354" y="3877"/>
                      <a:pt x="113007" y="14037"/>
                    </a:cubicBezTo>
                    <a:cubicBezTo>
                      <a:pt x="126093" y="21657"/>
                      <a:pt x="135609" y="38167"/>
                      <a:pt x="140367" y="52137"/>
                    </a:cubicBezTo>
                    <a:cubicBezTo>
                      <a:pt x="145125" y="66107"/>
                      <a:pt x="146315" y="81347"/>
                      <a:pt x="143936" y="95317"/>
                    </a:cubicBezTo>
                    <a:cubicBezTo>
                      <a:pt x="141557" y="111827"/>
                      <a:pt x="132040" y="133417"/>
                      <a:pt x="120145" y="144847"/>
                    </a:cubicBezTo>
                    <a:cubicBezTo>
                      <a:pt x="108249" y="156277"/>
                      <a:pt x="88027" y="163897"/>
                      <a:pt x="72563" y="163897"/>
                    </a:cubicBezTo>
                    <a:cubicBezTo>
                      <a:pt x="57099" y="163897"/>
                      <a:pt x="36876" y="156277"/>
                      <a:pt x="24981" y="144847"/>
                    </a:cubicBezTo>
                    <a:cubicBezTo>
                      <a:pt x="11896" y="133417"/>
                      <a:pt x="0" y="96587"/>
                      <a:pt x="0" y="96587"/>
                    </a:cubicBezTo>
                  </a:path>
                </a:pathLst>
              </a:custGeom>
              <a:solidFill>
                <a:srgbClr val="E7191F"/>
              </a:solidFill>
              <a:ln cap="sq">
                <a:noFill/>
                <a:prstDash val="solid"/>
                <a:miter/>
              </a:ln>
            </p:spPr>
          </p:sp>
        </p:grpSp>
        <p:grpSp>
          <p:nvGrpSpPr>
            <p:cNvPr id="141" name="Group 141"/>
            <p:cNvGrpSpPr/>
            <p:nvPr/>
          </p:nvGrpSpPr>
          <p:grpSpPr>
            <a:xfrm>
              <a:off x="5915833" y="2458195"/>
              <a:ext cx="163699" cy="168080"/>
              <a:chOff x="0" y="0"/>
              <a:chExt cx="248616" cy="255270"/>
            </a:xfrm>
          </p:grpSpPr>
          <p:sp>
            <p:nvSpPr>
              <p:cNvPr id="142" name="Freeform 142"/>
              <p:cNvSpPr/>
              <p:nvPr/>
            </p:nvSpPr>
            <p:spPr>
              <a:xfrm>
                <a:off x="47582" y="50800"/>
                <a:ext cx="153903" cy="154234"/>
              </a:xfrm>
              <a:custGeom>
                <a:avLst/>
                <a:gdLst/>
                <a:ahLst/>
                <a:cxnLst/>
                <a:rect l="l" t="t" r="r" b="b"/>
                <a:pathLst>
                  <a:path w="153903" h="154234">
                    <a:moveTo>
                      <a:pt x="82079" y="0"/>
                    </a:moveTo>
                    <a:cubicBezTo>
                      <a:pt x="151073" y="45720"/>
                      <a:pt x="155831" y="63500"/>
                      <a:pt x="153452" y="80010"/>
                    </a:cubicBezTo>
                    <a:cubicBezTo>
                      <a:pt x="151073" y="100330"/>
                      <a:pt x="135609" y="130810"/>
                      <a:pt x="118955" y="142240"/>
                    </a:cubicBezTo>
                    <a:cubicBezTo>
                      <a:pt x="102301" y="152400"/>
                      <a:pt x="68994" y="154940"/>
                      <a:pt x="51151" y="146050"/>
                    </a:cubicBezTo>
                    <a:cubicBezTo>
                      <a:pt x="33307" y="137160"/>
                      <a:pt x="14275" y="109220"/>
                      <a:pt x="10706" y="88900"/>
                    </a:cubicBezTo>
                    <a:cubicBezTo>
                      <a:pt x="7137" y="67310"/>
                      <a:pt x="17843" y="35560"/>
                      <a:pt x="32118" y="20320"/>
                    </a:cubicBezTo>
                    <a:cubicBezTo>
                      <a:pt x="46393" y="6350"/>
                      <a:pt x="77321" y="-2540"/>
                      <a:pt x="97543" y="1270"/>
                    </a:cubicBezTo>
                    <a:cubicBezTo>
                      <a:pt x="116576" y="6350"/>
                      <a:pt x="141557" y="27940"/>
                      <a:pt x="148694" y="48260"/>
                    </a:cubicBezTo>
                    <a:cubicBezTo>
                      <a:pt x="155831" y="67310"/>
                      <a:pt x="149884" y="101600"/>
                      <a:pt x="141557" y="119380"/>
                    </a:cubicBezTo>
                    <a:cubicBezTo>
                      <a:pt x="133230" y="133350"/>
                      <a:pt x="117766" y="143510"/>
                      <a:pt x="104681" y="148590"/>
                    </a:cubicBezTo>
                    <a:cubicBezTo>
                      <a:pt x="91596" y="153670"/>
                      <a:pt x="77321" y="156210"/>
                      <a:pt x="64236" y="152400"/>
                    </a:cubicBezTo>
                    <a:cubicBezTo>
                      <a:pt x="48772" y="149860"/>
                      <a:pt x="29739" y="140970"/>
                      <a:pt x="19033" y="128270"/>
                    </a:cubicBezTo>
                    <a:cubicBezTo>
                      <a:pt x="8327" y="115570"/>
                      <a:pt x="0" y="93980"/>
                      <a:pt x="0" y="76200"/>
                    </a:cubicBezTo>
                    <a:cubicBezTo>
                      <a:pt x="0" y="59690"/>
                      <a:pt x="8327" y="38100"/>
                      <a:pt x="17843" y="25400"/>
                    </a:cubicBezTo>
                    <a:cubicBezTo>
                      <a:pt x="28549" y="12700"/>
                      <a:pt x="63046" y="0"/>
                      <a:pt x="63046" y="0"/>
                    </a:cubicBezTo>
                  </a:path>
                </a:pathLst>
              </a:custGeom>
              <a:solidFill>
                <a:srgbClr val="E7191F"/>
              </a:solidFill>
              <a:ln cap="sq">
                <a:noFill/>
                <a:prstDash val="solid"/>
                <a:miter/>
              </a:ln>
            </p:spPr>
          </p:sp>
        </p:grpSp>
        <p:grpSp>
          <p:nvGrpSpPr>
            <p:cNvPr id="143" name="Group 143"/>
            <p:cNvGrpSpPr/>
            <p:nvPr/>
          </p:nvGrpSpPr>
          <p:grpSpPr>
            <a:xfrm>
              <a:off x="5916616" y="3521866"/>
              <a:ext cx="155083" cy="162226"/>
              <a:chOff x="0" y="0"/>
              <a:chExt cx="235531" cy="246380"/>
            </a:xfrm>
          </p:grpSpPr>
          <p:sp>
            <p:nvSpPr>
              <p:cNvPr id="144" name="Freeform 144"/>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45" name="Group 145"/>
            <p:cNvGrpSpPr/>
            <p:nvPr/>
          </p:nvGrpSpPr>
          <p:grpSpPr>
            <a:xfrm>
              <a:off x="5916616" y="4413275"/>
              <a:ext cx="155083" cy="162226"/>
              <a:chOff x="0" y="0"/>
              <a:chExt cx="235531" cy="246380"/>
            </a:xfrm>
          </p:grpSpPr>
          <p:sp>
            <p:nvSpPr>
              <p:cNvPr id="146" name="Freeform 146"/>
              <p:cNvSpPr/>
              <p:nvPr/>
            </p:nvSpPr>
            <p:spPr>
              <a:xfrm>
                <a:off x="47582" y="50746"/>
                <a:ext cx="139178" cy="147163"/>
              </a:xfrm>
              <a:custGeom>
                <a:avLst/>
                <a:gdLst/>
                <a:ahLst/>
                <a:cxnLst/>
                <a:rect l="l" t="t" r="r" b="b"/>
                <a:pathLst>
                  <a:path w="139178" h="147163">
                    <a:moveTo>
                      <a:pt x="139178" y="52124"/>
                    </a:moveTo>
                    <a:cubicBezTo>
                      <a:pt x="121334" y="132134"/>
                      <a:pt x="113007" y="139754"/>
                      <a:pt x="101112" y="14356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402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47" name="Group 147"/>
            <p:cNvGrpSpPr/>
            <p:nvPr/>
          </p:nvGrpSpPr>
          <p:grpSpPr>
            <a:xfrm>
              <a:off x="7496427" y="4419128"/>
              <a:ext cx="155083" cy="162226"/>
              <a:chOff x="0" y="0"/>
              <a:chExt cx="235531" cy="246380"/>
            </a:xfrm>
          </p:grpSpPr>
          <p:sp>
            <p:nvSpPr>
              <p:cNvPr id="148" name="Freeform 148"/>
              <p:cNvSpPr/>
              <p:nvPr/>
            </p:nvSpPr>
            <p:spPr>
              <a:xfrm>
                <a:off x="47429" y="50749"/>
                <a:ext cx="139331" cy="147533"/>
              </a:xfrm>
              <a:custGeom>
                <a:avLst/>
                <a:gdLst/>
                <a:ahLst/>
                <a:cxnLst/>
                <a:rect l="l" t="t" r="r" b="b"/>
                <a:pathLst>
                  <a:path w="139331" h="147533">
                    <a:moveTo>
                      <a:pt x="139331" y="52121"/>
                    </a:moveTo>
                    <a:cubicBezTo>
                      <a:pt x="121487" y="133401"/>
                      <a:pt x="113160" y="141021"/>
                      <a:pt x="101265" y="144831"/>
                    </a:cubicBezTo>
                    <a:cubicBezTo>
                      <a:pt x="84611" y="149911"/>
                      <a:pt x="50114" y="147371"/>
                      <a:pt x="34650" y="141021"/>
                    </a:cubicBezTo>
                    <a:cubicBezTo>
                      <a:pt x="22755" y="134671"/>
                      <a:pt x="15617" y="124511"/>
                      <a:pt x="10859" y="114351"/>
                    </a:cubicBezTo>
                    <a:cubicBezTo>
                      <a:pt x="4911" y="104191"/>
                      <a:pt x="-1036" y="92761"/>
                      <a:pt x="153" y="80061"/>
                    </a:cubicBezTo>
                    <a:cubicBezTo>
                      <a:pt x="1343" y="61011"/>
                      <a:pt x="15617" y="27991"/>
                      <a:pt x="27513" y="15291"/>
                    </a:cubicBezTo>
                    <a:cubicBezTo>
                      <a:pt x="35840" y="6401"/>
                      <a:pt x="46546" y="1321"/>
                      <a:pt x="58441" y="51"/>
                    </a:cubicBezTo>
                    <a:cubicBezTo>
                      <a:pt x="76284" y="-1219"/>
                      <a:pt x="121487" y="21641"/>
                      <a:pt x="121487" y="21641"/>
                    </a:cubicBezTo>
                  </a:path>
                </a:pathLst>
              </a:custGeom>
              <a:solidFill>
                <a:srgbClr val="E7191F"/>
              </a:solidFill>
              <a:ln cap="sq">
                <a:noFill/>
                <a:prstDash val="solid"/>
                <a:miter/>
              </a:ln>
            </p:spPr>
          </p:sp>
        </p:grpSp>
        <p:grpSp>
          <p:nvGrpSpPr>
            <p:cNvPr id="149" name="Group 149"/>
            <p:cNvGrpSpPr/>
            <p:nvPr/>
          </p:nvGrpSpPr>
          <p:grpSpPr>
            <a:xfrm>
              <a:off x="7484679" y="3273509"/>
              <a:ext cx="155083" cy="162226"/>
              <a:chOff x="0" y="0"/>
              <a:chExt cx="235531" cy="246380"/>
            </a:xfrm>
          </p:grpSpPr>
          <p:sp>
            <p:nvSpPr>
              <p:cNvPr id="150" name="Freeform 150"/>
              <p:cNvSpPr/>
              <p:nvPr/>
            </p:nvSpPr>
            <p:spPr>
              <a:xfrm>
                <a:off x="47428" y="50749"/>
                <a:ext cx="139331" cy="147879"/>
              </a:xfrm>
              <a:custGeom>
                <a:avLst/>
                <a:gdLst/>
                <a:ahLst/>
                <a:cxnLst/>
                <a:rect l="l" t="t" r="r" b="b"/>
                <a:pathLst>
                  <a:path w="139331" h="147879">
                    <a:moveTo>
                      <a:pt x="139332" y="52121"/>
                    </a:moveTo>
                    <a:cubicBezTo>
                      <a:pt x="121488" y="133401"/>
                      <a:pt x="111972" y="141021"/>
                      <a:pt x="100076" y="144831"/>
                    </a:cubicBezTo>
                    <a:cubicBezTo>
                      <a:pt x="84612" y="149911"/>
                      <a:pt x="50115" y="148641"/>
                      <a:pt x="34651" y="141021"/>
                    </a:cubicBezTo>
                    <a:cubicBezTo>
                      <a:pt x="22756" y="134671"/>
                      <a:pt x="15618" y="124511"/>
                      <a:pt x="9670" y="114351"/>
                    </a:cubicBezTo>
                    <a:cubicBezTo>
                      <a:pt x="4912" y="104191"/>
                      <a:pt x="-1035" y="92761"/>
                      <a:pt x="154" y="80061"/>
                    </a:cubicBezTo>
                    <a:cubicBezTo>
                      <a:pt x="1344" y="61011"/>
                      <a:pt x="15618" y="27991"/>
                      <a:pt x="27514" y="15291"/>
                    </a:cubicBezTo>
                    <a:cubicBezTo>
                      <a:pt x="35841" y="640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51" name="Group 151"/>
            <p:cNvGrpSpPr/>
            <p:nvPr/>
          </p:nvGrpSpPr>
          <p:grpSpPr>
            <a:xfrm>
              <a:off x="7484679" y="2249141"/>
              <a:ext cx="155083" cy="162226"/>
              <a:chOff x="0" y="0"/>
              <a:chExt cx="235531" cy="246380"/>
            </a:xfrm>
          </p:grpSpPr>
          <p:sp>
            <p:nvSpPr>
              <p:cNvPr id="152" name="Freeform 152"/>
              <p:cNvSpPr/>
              <p:nvPr/>
            </p:nvSpPr>
            <p:spPr>
              <a:xfrm>
                <a:off x="47428" y="50746"/>
                <a:ext cx="139331" cy="147477"/>
              </a:xfrm>
              <a:custGeom>
                <a:avLst/>
                <a:gdLst/>
                <a:ahLst/>
                <a:cxnLst/>
                <a:rect l="l" t="t" r="r" b="b"/>
                <a:pathLst>
                  <a:path w="139331" h="147477">
                    <a:moveTo>
                      <a:pt x="139332" y="52124"/>
                    </a:moveTo>
                    <a:cubicBezTo>
                      <a:pt x="121488" y="133404"/>
                      <a:pt x="111972" y="139754"/>
                      <a:pt x="100076" y="144834"/>
                    </a:cubicBezTo>
                    <a:cubicBezTo>
                      <a:pt x="84612" y="149914"/>
                      <a:pt x="50115" y="147374"/>
                      <a:pt x="34651" y="139754"/>
                    </a:cubicBezTo>
                    <a:cubicBezTo>
                      <a:pt x="22756" y="134674"/>
                      <a:pt x="15618" y="124514"/>
                      <a:pt x="9670" y="114354"/>
                    </a:cubicBezTo>
                    <a:cubicBezTo>
                      <a:pt x="4912" y="104194"/>
                      <a:pt x="-1035" y="92764"/>
                      <a:pt x="154" y="78794"/>
                    </a:cubicBezTo>
                    <a:cubicBezTo>
                      <a:pt x="1344" y="61014"/>
                      <a:pt x="15618" y="27994"/>
                      <a:pt x="27514" y="15294"/>
                    </a:cubicBezTo>
                    <a:cubicBezTo>
                      <a:pt x="35841" y="5134"/>
                      <a:pt x="46547" y="54"/>
                      <a:pt x="58442" y="54"/>
                    </a:cubicBezTo>
                    <a:cubicBezTo>
                      <a:pt x="75096" y="-1216"/>
                      <a:pt x="121488" y="20374"/>
                      <a:pt x="121488" y="20374"/>
                    </a:cubicBezTo>
                  </a:path>
                </a:pathLst>
              </a:custGeom>
              <a:solidFill>
                <a:srgbClr val="E7191F"/>
              </a:solidFill>
              <a:ln cap="sq">
                <a:noFill/>
                <a:prstDash val="solid"/>
                <a:miter/>
              </a:ln>
            </p:spPr>
          </p:sp>
        </p:grpSp>
        <p:grpSp>
          <p:nvGrpSpPr>
            <p:cNvPr id="153" name="Group 153"/>
            <p:cNvGrpSpPr/>
            <p:nvPr/>
          </p:nvGrpSpPr>
          <p:grpSpPr>
            <a:xfrm>
              <a:off x="7488595" y="1160384"/>
              <a:ext cx="151950" cy="166408"/>
              <a:chOff x="0" y="0"/>
              <a:chExt cx="230773" cy="252730"/>
            </a:xfrm>
          </p:grpSpPr>
          <p:sp>
            <p:nvSpPr>
              <p:cNvPr id="154" name="Freeform 154"/>
              <p:cNvSpPr/>
              <p:nvPr/>
            </p:nvSpPr>
            <p:spPr>
              <a:xfrm>
                <a:off x="43976" y="50749"/>
                <a:ext cx="136836" cy="152154"/>
              </a:xfrm>
              <a:custGeom>
                <a:avLst/>
                <a:gdLst/>
                <a:ahLst/>
                <a:cxnLst/>
                <a:rect l="l" t="t" r="r" b="b"/>
                <a:pathLst>
                  <a:path w="136836" h="152154">
                    <a:moveTo>
                      <a:pt x="136836" y="53391"/>
                    </a:moveTo>
                    <a:cubicBezTo>
                      <a:pt x="133267" y="106731"/>
                      <a:pt x="113045" y="135941"/>
                      <a:pt x="97581" y="144831"/>
                    </a:cubicBezTo>
                    <a:cubicBezTo>
                      <a:pt x="86875" y="151181"/>
                      <a:pt x="76169" y="153721"/>
                      <a:pt x="64273" y="151181"/>
                    </a:cubicBezTo>
                    <a:cubicBezTo>
                      <a:pt x="47619" y="148641"/>
                      <a:pt x="17881" y="133401"/>
                      <a:pt x="7175" y="114351"/>
                    </a:cubicBezTo>
                    <a:cubicBezTo>
                      <a:pt x="-2342" y="96571"/>
                      <a:pt x="-1152" y="62281"/>
                      <a:pt x="3606" y="44501"/>
                    </a:cubicBezTo>
                    <a:cubicBezTo>
                      <a:pt x="7175" y="31801"/>
                      <a:pt x="15502" y="22911"/>
                      <a:pt x="25018" y="15291"/>
                    </a:cubicBezTo>
                    <a:cubicBezTo>
                      <a:pt x="33345" y="7671"/>
                      <a:pt x="44051" y="1321"/>
                      <a:pt x="55946" y="51"/>
                    </a:cubicBezTo>
                    <a:cubicBezTo>
                      <a:pt x="72600" y="-1219"/>
                      <a:pt x="118993" y="21641"/>
                      <a:pt x="118993" y="21641"/>
                    </a:cubicBezTo>
                  </a:path>
                </a:pathLst>
              </a:custGeom>
              <a:solidFill>
                <a:srgbClr val="E7191F"/>
              </a:solidFill>
              <a:ln cap="sq">
                <a:noFill/>
                <a:prstDash val="solid"/>
                <a:miter/>
              </a:ln>
            </p:spPr>
          </p:sp>
        </p:grpSp>
      </p:grpSp>
      <p:sp>
        <p:nvSpPr>
          <p:cNvPr id="155" name="Freeform 155"/>
          <p:cNvSpPr/>
          <p:nvPr/>
        </p:nvSpPr>
        <p:spPr>
          <a:xfrm>
            <a:off x="7892500" y="5877475"/>
            <a:ext cx="2503000" cy="163833"/>
          </a:xfrm>
          <a:custGeom>
            <a:avLst/>
            <a:gdLst/>
            <a:ahLst/>
            <a:cxnLst/>
            <a:rect l="l" t="t" r="r" b="b"/>
            <a:pathLst>
              <a:path w="2503000" h="163833">
                <a:moveTo>
                  <a:pt x="0" y="0"/>
                </a:moveTo>
                <a:lnTo>
                  <a:pt x="2503000" y="0"/>
                </a:lnTo>
                <a:lnTo>
                  <a:pt x="2503000" y="163833"/>
                </a:lnTo>
                <a:lnTo>
                  <a:pt x="0" y="1638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6" name="Freeform 156"/>
          <p:cNvSpPr/>
          <p:nvPr/>
        </p:nvSpPr>
        <p:spPr>
          <a:xfrm>
            <a:off x="624914" y="6307400"/>
            <a:ext cx="2494137" cy="163253"/>
          </a:xfrm>
          <a:custGeom>
            <a:avLst/>
            <a:gdLst/>
            <a:ahLst/>
            <a:cxnLst/>
            <a:rect l="l" t="t" r="r" b="b"/>
            <a:pathLst>
              <a:path w="2494137" h="163253">
                <a:moveTo>
                  <a:pt x="0" y="0"/>
                </a:moveTo>
                <a:lnTo>
                  <a:pt x="2494138" y="0"/>
                </a:lnTo>
                <a:lnTo>
                  <a:pt x="2494138" y="163253"/>
                </a:lnTo>
                <a:lnTo>
                  <a:pt x="0" y="1632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7" name="TextBox 157"/>
          <p:cNvSpPr txBox="1"/>
          <p:nvPr/>
        </p:nvSpPr>
        <p:spPr>
          <a:xfrm>
            <a:off x="704493" y="3355370"/>
            <a:ext cx="10234465" cy="1352873"/>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A Keypress establishes a connection between the corresponding row and column between which the switch is placed otherwise ; there is no connection between rows and columns</a:t>
            </a:r>
          </a:p>
        </p:txBody>
      </p:sp>
      <p:sp>
        <p:nvSpPr>
          <p:cNvPr id="158" name="TextBox 158"/>
          <p:cNvSpPr txBox="1"/>
          <p:nvPr/>
        </p:nvSpPr>
        <p:spPr>
          <a:xfrm>
            <a:off x="704493" y="1830392"/>
            <a:ext cx="10075308" cy="1163028"/>
          </a:xfrm>
          <a:prstGeom prst="rect">
            <a:avLst/>
          </a:prstGeom>
        </p:spPr>
        <p:txBody>
          <a:bodyPr lIns="0" tIns="0" rIns="0" bIns="0" rtlCol="0" anchor="t">
            <a:spAutoFit/>
          </a:bodyPr>
          <a:lstStyle/>
          <a:p>
            <a:pPr algn="l">
              <a:lnSpc>
                <a:spcPts val="9634"/>
              </a:lnSpc>
              <a:spcBef>
                <a:spcPct val="0"/>
              </a:spcBef>
            </a:pPr>
            <a:r>
              <a:rPr lang="en-US" sz="6882">
                <a:solidFill>
                  <a:srgbClr val="004068"/>
                </a:solidFill>
                <a:latin typeface="Anton"/>
                <a:ea typeface="Anton"/>
                <a:cs typeface="Anton"/>
                <a:sym typeface="Anton"/>
              </a:rPr>
              <a:t>interfacing with Keypad</a:t>
            </a:r>
          </a:p>
        </p:txBody>
      </p:sp>
      <p:sp>
        <p:nvSpPr>
          <p:cNvPr id="159" name="TextBox 159"/>
          <p:cNvSpPr txBox="1"/>
          <p:nvPr/>
        </p:nvSpPr>
        <p:spPr>
          <a:xfrm>
            <a:off x="624914" y="5405827"/>
            <a:ext cx="10234465" cy="895673"/>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In order to read the Keypress, we need to configure the rows as outputs and columns as inputs</a:t>
            </a:r>
          </a:p>
        </p:txBody>
      </p:sp>
      <p:sp>
        <p:nvSpPr>
          <p:cNvPr id="160" name="TextBox 160"/>
          <p:cNvSpPr txBox="1"/>
          <p:nvPr/>
        </p:nvSpPr>
        <p:spPr>
          <a:xfrm>
            <a:off x="7971670" y="10046043"/>
            <a:ext cx="1809782"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grpSp>
        <p:nvGrpSpPr>
          <p:cNvPr id="12" name="Group 12"/>
          <p:cNvGrpSpPr/>
          <p:nvPr/>
        </p:nvGrpSpPr>
        <p:grpSpPr>
          <a:xfrm>
            <a:off x="11691629" y="1352538"/>
            <a:ext cx="10653219" cy="5406161"/>
            <a:chOff x="0" y="0"/>
            <a:chExt cx="14204292" cy="7208215"/>
          </a:xfrm>
        </p:grpSpPr>
        <p:grpSp>
          <p:nvGrpSpPr>
            <p:cNvPr id="13" name="Group 13"/>
            <p:cNvGrpSpPr/>
            <p:nvPr/>
          </p:nvGrpSpPr>
          <p:grpSpPr>
            <a:xfrm>
              <a:off x="768582" y="286139"/>
              <a:ext cx="6918687" cy="4811678"/>
              <a:chOff x="0" y="0"/>
              <a:chExt cx="2075594" cy="1443495"/>
            </a:xfrm>
          </p:grpSpPr>
          <p:sp>
            <p:nvSpPr>
              <p:cNvPr id="14" name="Freeform 14"/>
              <p:cNvSpPr/>
              <p:nvPr/>
            </p:nvSpPr>
            <p:spPr>
              <a:xfrm>
                <a:off x="0" y="0"/>
                <a:ext cx="2075594" cy="1443495"/>
              </a:xfrm>
              <a:custGeom>
                <a:avLst/>
                <a:gdLst/>
                <a:ahLst/>
                <a:cxnLst/>
                <a:rect l="l" t="t" r="r" b="b"/>
                <a:pathLst>
                  <a:path w="2075594" h="1443495">
                    <a:moveTo>
                      <a:pt x="0" y="0"/>
                    </a:moveTo>
                    <a:lnTo>
                      <a:pt x="2075594" y="0"/>
                    </a:lnTo>
                    <a:lnTo>
                      <a:pt x="2075594" y="1443495"/>
                    </a:lnTo>
                    <a:lnTo>
                      <a:pt x="0" y="1443495"/>
                    </a:lnTo>
                    <a:close/>
                  </a:path>
                </a:pathLst>
              </a:custGeom>
              <a:solidFill>
                <a:srgbClr val="FFFFFF"/>
              </a:solidFill>
            </p:spPr>
          </p:sp>
          <p:sp>
            <p:nvSpPr>
              <p:cNvPr id="15" name="TextBox 15"/>
              <p:cNvSpPr txBox="1"/>
              <p:nvPr/>
            </p:nvSpPr>
            <p:spPr>
              <a:xfrm>
                <a:off x="0" y="-38100"/>
                <a:ext cx="2075594" cy="1481595"/>
              </a:xfrm>
              <a:prstGeom prst="rect">
                <a:avLst/>
              </a:prstGeom>
            </p:spPr>
            <p:txBody>
              <a:bodyPr lIns="50800" tIns="50800" rIns="50800" bIns="50800" rtlCol="0" anchor="ctr"/>
              <a:lstStyle/>
              <a:p>
                <a:pPr algn="ctr">
                  <a:lnSpc>
                    <a:spcPts val="2660"/>
                  </a:lnSpc>
                  <a:spcBef>
                    <a:spcPct val="0"/>
                  </a:spcBef>
                </a:pPr>
                <a:endParaRPr/>
              </a:p>
            </p:txBody>
          </p:sp>
        </p:grpSp>
        <p:sp>
          <p:nvSpPr>
            <p:cNvPr id="16" name="Freeform 16"/>
            <p:cNvSpPr/>
            <p:nvPr/>
          </p:nvSpPr>
          <p:spPr>
            <a:xfrm>
              <a:off x="1015387"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7" name="Freeform 17"/>
            <p:cNvSpPr/>
            <p:nvPr/>
          </p:nvSpPr>
          <p:spPr>
            <a:xfrm>
              <a:off x="2796274" y="856842"/>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18" name="Freeform 18"/>
            <p:cNvSpPr/>
            <p:nvPr/>
          </p:nvSpPr>
          <p:spPr>
            <a:xfrm>
              <a:off x="45771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9" name="Freeform 19"/>
            <p:cNvSpPr/>
            <p:nvPr/>
          </p:nvSpPr>
          <p:spPr>
            <a:xfrm>
              <a:off x="62244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0" name="Freeform 20"/>
            <p:cNvSpPr/>
            <p:nvPr/>
          </p:nvSpPr>
          <p:spPr>
            <a:xfrm>
              <a:off x="1015387"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1" name="Freeform 21"/>
            <p:cNvSpPr/>
            <p:nvPr/>
          </p:nvSpPr>
          <p:spPr>
            <a:xfrm>
              <a:off x="2796274" y="1937456"/>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22" name="Freeform 22"/>
            <p:cNvSpPr/>
            <p:nvPr/>
          </p:nvSpPr>
          <p:spPr>
            <a:xfrm>
              <a:off x="45771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3" name="Freeform 23"/>
            <p:cNvSpPr/>
            <p:nvPr/>
          </p:nvSpPr>
          <p:spPr>
            <a:xfrm>
              <a:off x="62244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4" name="Freeform 24"/>
            <p:cNvSpPr/>
            <p:nvPr/>
          </p:nvSpPr>
          <p:spPr>
            <a:xfrm>
              <a:off x="1015387"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5" name="Freeform 25"/>
            <p:cNvSpPr/>
            <p:nvPr/>
          </p:nvSpPr>
          <p:spPr>
            <a:xfrm>
              <a:off x="2796274" y="295750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26" name="Freeform 26"/>
            <p:cNvSpPr/>
            <p:nvPr/>
          </p:nvSpPr>
          <p:spPr>
            <a:xfrm>
              <a:off x="45771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7" name="Freeform 27"/>
            <p:cNvSpPr/>
            <p:nvPr/>
          </p:nvSpPr>
          <p:spPr>
            <a:xfrm>
              <a:off x="62244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8" name="Freeform 28"/>
            <p:cNvSpPr/>
            <p:nvPr/>
          </p:nvSpPr>
          <p:spPr>
            <a:xfrm>
              <a:off x="1015387"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9" name="Freeform 29"/>
            <p:cNvSpPr/>
            <p:nvPr/>
          </p:nvSpPr>
          <p:spPr>
            <a:xfrm>
              <a:off x="2796274" y="414208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30" name="Freeform 30"/>
            <p:cNvSpPr/>
            <p:nvPr/>
          </p:nvSpPr>
          <p:spPr>
            <a:xfrm>
              <a:off x="45771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31" name="Freeform 31"/>
            <p:cNvSpPr/>
            <p:nvPr/>
          </p:nvSpPr>
          <p:spPr>
            <a:xfrm>
              <a:off x="62244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grpSp>
          <p:nvGrpSpPr>
            <p:cNvPr id="32" name="Group 32"/>
            <p:cNvGrpSpPr/>
            <p:nvPr/>
          </p:nvGrpSpPr>
          <p:grpSpPr>
            <a:xfrm>
              <a:off x="935660" y="0"/>
              <a:ext cx="6751608" cy="408049"/>
              <a:chOff x="0" y="0"/>
              <a:chExt cx="2025471" cy="122414"/>
            </a:xfrm>
          </p:grpSpPr>
          <p:sp>
            <p:nvSpPr>
              <p:cNvPr id="33" name="Freeform 33"/>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4" name="TextBox 34"/>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5" name="Group 35"/>
            <p:cNvGrpSpPr/>
            <p:nvPr/>
          </p:nvGrpSpPr>
          <p:grpSpPr>
            <a:xfrm>
              <a:off x="935660" y="4955690"/>
              <a:ext cx="6751608" cy="408049"/>
              <a:chOff x="0" y="0"/>
              <a:chExt cx="2025471" cy="122414"/>
            </a:xfrm>
          </p:grpSpPr>
          <p:sp>
            <p:nvSpPr>
              <p:cNvPr id="36" name="Freeform 36"/>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7" name="TextBox 37"/>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8" name="Group 38"/>
            <p:cNvGrpSpPr/>
            <p:nvPr/>
          </p:nvGrpSpPr>
          <p:grpSpPr>
            <a:xfrm rot="-5400000">
              <a:off x="4166701" y="3520568"/>
              <a:ext cx="7208215" cy="167079"/>
              <a:chOff x="0" y="0"/>
              <a:chExt cx="2162452" cy="50123"/>
            </a:xfrm>
          </p:grpSpPr>
          <p:sp>
            <p:nvSpPr>
              <p:cNvPr id="39" name="Freeform 39"/>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0" name="TextBox 40"/>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grpSp>
          <p:nvGrpSpPr>
            <p:cNvPr id="41" name="Group 41"/>
            <p:cNvGrpSpPr/>
            <p:nvPr/>
          </p:nvGrpSpPr>
          <p:grpSpPr>
            <a:xfrm rot="-5400000">
              <a:off x="-2751986" y="3520568"/>
              <a:ext cx="7208215" cy="167079"/>
              <a:chOff x="0" y="0"/>
              <a:chExt cx="2162452" cy="50123"/>
            </a:xfrm>
          </p:grpSpPr>
          <p:sp>
            <p:nvSpPr>
              <p:cNvPr id="42" name="Freeform 42"/>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3" name="TextBox 43"/>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sp>
          <p:nvSpPr>
            <p:cNvPr id="44" name="AutoShape 44"/>
            <p:cNvSpPr/>
            <p:nvPr/>
          </p:nvSpPr>
          <p:spPr>
            <a:xfrm flipV="1">
              <a:off x="7557600" y="519073"/>
              <a:ext cx="8536" cy="4002074"/>
            </a:xfrm>
            <a:prstGeom prst="line">
              <a:avLst/>
            </a:prstGeom>
            <a:ln w="33999" cap="flat">
              <a:solidFill>
                <a:srgbClr val="004068"/>
              </a:solidFill>
              <a:prstDash val="solid"/>
              <a:headEnd type="none" w="sm" len="sm"/>
              <a:tailEnd type="none" w="sm" len="sm"/>
            </a:ln>
          </p:spPr>
        </p:sp>
        <p:sp>
          <p:nvSpPr>
            <p:cNvPr id="45" name="AutoShape 45"/>
            <p:cNvSpPr/>
            <p:nvPr/>
          </p:nvSpPr>
          <p:spPr>
            <a:xfrm flipV="1">
              <a:off x="5993336" y="519073"/>
              <a:ext cx="3982" cy="3989949"/>
            </a:xfrm>
            <a:prstGeom prst="line">
              <a:avLst/>
            </a:prstGeom>
            <a:ln w="33999" cap="flat">
              <a:solidFill>
                <a:srgbClr val="004068"/>
              </a:solidFill>
              <a:prstDash val="solid"/>
              <a:headEnd type="none" w="sm" len="sm"/>
              <a:tailEnd type="none" w="sm" len="sm"/>
            </a:ln>
          </p:spPr>
        </p:sp>
        <p:sp>
          <p:nvSpPr>
            <p:cNvPr id="46" name="AutoShape 46"/>
            <p:cNvSpPr/>
            <p:nvPr/>
          </p:nvSpPr>
          <p:spPr>
            <a:xfrm flipV="1">
              <a:off x="4238146" y="519073"/>
              <a:ext cx="5620" cy="4010436"/>
            </a:xfrm>
            <a:prstGeom prst="line">
              <a:avLst/>
            </a:prstGeom>
            <a:ln w="33999" cap="flat">
              <a:solidFill>
                <a:srgbClr val="004068"/>
              </a:solidFill>
              <a:prstDash val="solid"/>
              <a:headEnd type="none" w="sm" len="sm"/>
              <a:tailEnd type="none" w="sm" len="sm"/>
            </a:ln>
          </p:spPr>
        </p:sp>
        <p:sp>
          <p:nvSpPr>
            <p:cNvPr id="47" name="AutoShape 47"/>
            <p:cNvSpPr/>
            <p:nvPr/>
          </p:nvSpPr>
          <p:spPr>
            <a:xfrm flipH="1" flipV="1">
              <a:off x="2490216" y="519073"/>
              <a:ext cx="8113" cy="4033014"/>
            </a:xfrm>
            <a:prstGeom prst="line">
              <a:avLst/>
            </a:prstGeom>
            <a:ln w="33999" cap="flat">
              <a:solidFill>
                <a:srgbClr val="004068"/>
              </a:solidFill>
              <a:prstDash val="solid"/>
              <a:headEnd type="none" w="sm" len="sm"/>
              <a:tailEnd type="none" w="sm" len="sm"/>
            </a:ln>
          </p:spPr>
        </p:sp>
        <p:grpSp>
          <p:nvGrpSpPr>
            <p:cNvPr id="48" name="Group 48"/>
            <p:cNvGrpSpPr/>
            <p:nvPr/>
          </p:nvGrpSpPr>
          <p:grpSpPr>
            <a:xfrm>
              <a:off x="2218901" y="1185471"/>
              <a:ext cx="311733" cy="110381"/>
              <a:chOff x="0" y="0"/>
              <a:chExt cx="473441" cy="167640"/>
            </a:xfrm>
          </p:grpSpPr>
          <p:sp>
            <p:nvSpPr>
              <p:cNvPr id="49" name="Freeform 49"/>
              <p:cNvSpPr/>
              <p:nvPr/>
            </p:nvSpPr>
            <p:spPr>
              <a:xfrm>
                <a:off x="47517" y="45429"/>
                <a:ext cx="377306" cy="70795"/>
              </a:xfrm>
              <a:custGeom>
                <a:avLst/>
                <a:gdLst/>
                <a:ahLst/>
                <a:cxnLst/>
                <a:rect l="l" t="t" r="r" b="b"/>
                <a:pathLst>
                  <a:path w="377306" h="70795">
                    <a:moveTo>
                      <a:pt x="14340" y="20611"/>
                    </a:moveTo>
                    <a:cubicBezTo>
                      <a:pt x="139243" y="-979"/>
                      <a:pt x="315296" y="-4789"/>
                      <a:pt x="353362" y="5371"/>
                    </a:cubicBezTo>
                    <a:cubicBezTo>
                      <a:pt x="365257" y="7911"/>
                      <a:pt x="370016" y="10451"/>
                      <a:pt x="373584" y="16801"/>
                    </a:cubicBezTo>
                    <a:cubicBezTo>
                      <a:pt x="377153" y="23151"/>
                      <a:pt x="377153" y="40931"/>
                      <a:pt x="372395" y="47281"/>
                    </a:cubicBezTo>
                    <a:cubicBezTo>
                      <a:pt x="367636" y="53631"/>
                      <a:pt x="350983" y="56171"/>
                      <a:pt x="343845" y="53631"/>
                    </a:cubicBezTo>
                    <a:cubicBezTo>
                      <a:pt x="337898" y="51091"/>
                      <a:pt x="331950" y="42201"/>
                      <a:pt x="330760" y="34581"/>
                    </a:cubicBezTo>
                    <a:cubicBezTo>
                      <a:pt x="329571" y="28231"/>
                      <a:pt x="331950" y="16801"/>
                      <a:pt x="337898" y="11721"/>
                    </a:cubicBezTo>
                    <a:cubicBezTo>
                      <a:pt x="343845" y="6641"/>
                      <a:pt x="359310" y="4101"/>
                      <a:pt x="366447" y="9181"/>
                    </a:cubicBezTo>
                    <a:cubicBezTo>
                      <a:pt x="372395" y="12991"/>
                      <a:pt x="378342" y="29501"/>
                      <a:pt x="377153" y="37121"/>
                    </a:cubicBezTo>
                    <a:cubicBezTo>
                      <a:pt x="375963" y="44741"/>
                      <a:pt x="371205" y="49821"/>
                      <a:pt x="361689" y="54901"/>
                    </a:cubicBezTo>
                    <a:cubicBezTo>
                      <a:pt x="327192" y="70141"/>
                      <a:pt x="142811" y="51091"/>
                      <a:pt x="83334" y="57441"/>
                    </a:cubicBezTo>
                    <a:cubicBezTo>
                      <a:pt x="53595" y="59981"/>
                      <a:pt x="34562" y="73951"/>
                      <a:pt x="19098" y="70141"/>
                    </a:cubicBezTo>
                    <a:cubicBezTo>
                      <a:pt x="9581" y="67601"/>
                      <a:pt x="1255" y="58711"/>
                      <a:pt x="65" y="51091"/>
                    </a:cubicBezTo>
                    <a:cubicBezTo>
                      <a:pt x="-1124" y="42201"/>
                      <a:pt x="14340" y="20611"/>
                      <a:pt x="14340" y="20611"/>
                    </a:cubicBezTo>
                  </a:path>
                </a:pathLst>
              </a:custGeom>
              <a:solidFill>
                <a:srgbClr val="0571D3"/>
              </a:solidFill>
              <a:ln cap="sq">
                <a:noFill/>
                <a:prstDash val="solid"/>
                <a:miter/>
              </a:ln>
            </p:spPr>
          </p:sp>
        </p:grpSp>
        <p:grpSp>
          <p:nvGrpSpPr>
            <p:cNvPr id="50" name="Group 50"/>
            <p:cNvGrpSpPr/>
            <p:nvPr/>
          </p:nvGrpSpPr>
          <p:grpSpPr>
            <a:xfrm>
              <a:off x="2202453" y="2252486"/>
              <a:ext cx="336013" cy="100346"/>
              <a:chOff x="0" y="0"/>
              <a:chExt cx="510318" cy="152400"/>
            </a:xfrm>
          </p:grpSpPr>
          <p:sp>
            <p:nvSpPr>
              <p:cNvPr id="51" name="Freeform 51"/>
              <p:cNvSpPr/>
              <p:nvPr/>
            </p:nvSpPr>
            <p:spPr>
              <a:xfrm>
                <a:off x="47482" y="50800"/>
                <a:ext cx="415253" cy="67945"/>
              </a:xfrm>
              <a:custGeom>
                <a:avLst/>
                <a:gdLst/>
                <a:ahLst/>
                <a:cxnLst/>
                <a:rect l="l" t="t" r="r" b="b"/>
                <a:pathLst>
                  <a:path w="415253" h="67945">
                    <a:moveTo>
                      <a:pt x="23891" y="0"/>
                    </a:moveTo>
                    <a:cubicBezTo>
                      <a:pt x="405737" y="6350"/>
                      <a:pt x="415254" y="19050"/>
                      <a:pt x="415254" y="26670"/>
                    </a:cubicBezTo>
                    <a:cubicBezTo>
                      <a:pt x="414064" y="35560"/>
                      <a:pt x="396221" y="50800"/>
                      <a:pt x="387894" y="50800"/>
                    </a:cubicBezTo>
                    <a:cubicBezTo>
                      <a:pt x="380757" y="50800"/>
                      <a:pt x="368861" y="36830"/>
                      <a:pt x="367671" y="29210"/>
                    </a:cubicBezTo>
                    <a:cubicBezTo>
                      <a:pt x="366482" y="22860"/>
                      <a:pt x="370051" y="11430"/>
                      <a:pt x="374809" y="7620"/>
                    </a:cubicBezTo>
                    <a:cubicBezTo>
                      <a:pt x="379567" y="2540"/>
                      <a:pt x="390273" y="-1270"/>
                      <a:pt x="396221" y="1270"/>
                    </a:cubicBezTo>
                    <a:cubicBezTo>
                      <a:pt x="403358" y="2540"/>
                      <a:pt x="415254" y="16510"/>
                      <a:pt x="415254" y="24130"/>
                    </a:cubicBezTo>
                    <a:cubicBezTo>
                      <a:pt x="414064" y="33020"/>
                      <a:pt x="405737" y="44450"/>
                      <a:pt x="391463" y="50800"/>
                    </a:cubicBezTo>
                    <a:cubicBezTo>
                      <a:pt x="342691" y="73660"/>
                      <a:pt x="71473" y="73660"/>
                      <a:pt x="23891" y="50800"/>
                    </a:cubicBezTo>
                    <a:cubicBezTo>
                      <a:pt x="8427" y="43180"/>
                      <a:pt x="-1089" y="30480"/>
                      <a:pt x="100" y="22860"/>
                    </a:cubicBezTo>
                    <a:cubicBezTo>
                      <a:pt x="100" y="13970"/>
                      <a:pt x="23891" y="0"/>
                      <a:pt x="23891" y="0"/>
                    </a:cubicBezTo>
                  </a:path>
                </a:pathLst>
              </a:custGeom>
              <a:solidFill>
                <a:srgbClr val="0571D3"/>
              </a:solidFill>
              <a:ln cap="sq">
                <a:noFill/>
                <a:prstDash val="solid"/>
                <a:miter/>
              </a:ln>
            </p:spPr>
          </p:sp>
        </p:grpSp>
        <p:grpSp>
          <p:nvGrpSpPr>
            <p:cNvPr id="52" name="Group 52"/>
            <p:cNvGrpSpPr/>
            <p:nvPr/>
          </p:nvGrpSpPr>
          <p:grpSpPr>
            <a:xfrm>
              <a:off x="2210285" y="3310302"/>
              <a:ext cx="303900" cy="100346"/>
              <a:chOff x="0" y="0"/>
              <a:chExt cx="461546" cy="152400"/>
            </a:xfrm>
          </p:grpSpPr>
          <p:sp>
            <p:nvSpPr>
              <p:cNvPr id="53" name="Freeform 53"/>
              <p:cNvSpPr/>
              <p:nvPr/>
            </p:nvSpPr>
            <p:spPr>
              <a:xfrm>
                <a:off x="47582" y="50551"/>
                <a:ext cx="366382" cy="66769"/>
              </a:xfrm>
              <a:custGeom>
                <a:avLst/>
                <a:gdLst/>
                <a:ahLst/>
                <a:cxnLst/>
                <a:rect l="l" t="t" r="r" b="b"/>
                <a:pathLst>
                  <a:path w="366382" h="66769">
                    <a:moveTo>
                      <a:pt x="23791" y="249"/>
                    </a:moveTo>
                    <a:cubicBezTo>
                      <a:pt x="356866" y="6599"/>
                      <a:pt x="366382" y="18029"/>
                      <a:pt x="366382" y="26919"/>
                    </a:cubicBezTo>
                    <a:cubicBezTo>
                      <a:pt x="366382" y="35809"/>
                      <a:pt x="348539" y="51049"/>
                      <a:pt x="340212" y="51049"/>
                    </a:cubicBezTo>
                    <a:cubicBezTo>
                      <a:pt x="333074" y="51049"/>
                      <a:pt x="321179" y="37079"/>
                      <a:pt x="318800" y="29459"/>
                    </a:cubicBezTo>
                    <a:cubicBezTo>
                      <a:pt x="317610" y="23109"/>
                      <a:pt x="321179" y="11679"/>
                      <a:pt x="325937" y="6599"/>
                    </a:cubicBezTo>
                    <a:cubicBezTo>
                      <a:pt x="330695" y="2789"/>
                      <a:pt x="341401" y="-1021"/>
                      <a:pt x="347349" y="249"/>
                    </a:cubicBezTo>
                    <a:cubicBezTo>
                      <a:pt x="354486" y="2789"/>
                      <a:pt x="366382" y="16759"/>
                      <a:pt x="366382" y="24379"/>
                    </a:cubicBezTo>
                    <a:cubicBezTo>
                      <a:pt x="366382" y="33269"/>
                      <a:pt x="356866" y="44699"/>
                      <a:pt x="342591" y="51049"/>
                    </a:cubicBezTo>
                    <a:cubicBezTo>
                      <a:pt x="298577" y="71369"/>
                      <a:pt x="67804" y="72639"/>
                      <a:pt x="23791" y="51049"/>
                    </a:cubicBezTo>
                    <a:cubicBezTo>
                      <a:pt x="8327" y="43429"/>
                      <a:pt x="0" y="30729"/>
                      <a:pt x="0" y="23109"/>
                    </a:cubicBezTo>
                    <a:cubicBezTo>
                      <a:pt x="0" y="14219"/>
                      <a:pt x="23791" y="249"/>
                      <a:pt x="23791" y="249"/>
                    </a:cubicBezTo>
                  </a:path>
                </a:pathLst>
              </a:custGeom>
              <a:solidFill>
                <a:srgbClr val="0571D3"/>
              </a:solidFill>
              <a:ln cap="sq">
                <a:noFill/>
                <a:prstDash val="solid"/>
                <a:miter/>
              </a:ln>
            </p:spPr>
          </p:sp>
        </p:grpSp>
        <p:grpSp>
          <p:nvGrpSpPr>
            <p:cNvPr id="54" name="Group 54"/>
            <p:cNvGrpSpPr/>
            <p:nvPr/>
          </p:nvGrpSpPr>
          <p:grpSpPr>
            <a:xfrm>
              <a:off x="2210285" y="4496897"/>
              <a:ext cx="319565" cy="110381"/>
              <a:chOff x="0" y="0"/>
              <a:chExt cx="485337" cy="167640"/>
            </a:xfrm>
          </p:grpSpPr>
          <p:sp>
            <p:nvSpPr>
              <p:cNvPr id="55" name="Freeform 55"/>
              <p:cNvSpPr/>
              <p:nvPr/>
            </p:nvSpPr>
            <p:spPr>
              <a:xfrm>
                <a:off x="47453" y="50800"/>
                <a:ext cx="390830" cy="65077"/>
              </a:xfrm>
              <a:custGeom>
                <a:avLst/>
                <a:gdLst/>
                <a:ahLst/>
                <a:cxnLst/>
                <a:rect l="l" t="t" r="r" b="b"/>
                <a:pathLst>
                  <a:path w="390830" h="65077">
                    <a:moveTo>
                      <a:pt x="23920" y="0"/>
                    </a:moveTo>
                    <a:cubicBezTo>
                      <a:pt x="341530" y="3810"/>
                      <a:pt x="371269" y="7620"/>
                      <a:pt x="381975" y="20320"/>
                    </a:cubicBezTo>
                    <a:cubicBezTo>
                      <a:pt x="389112" y="27940"/>
                      <a:pt x="391492" y="43180"/>
                      <a:pt x="389112" y="49530"/>
                    </a:cubicBezTo>
                    <a:cubicBezTo>
                      <a:pt x="385544" y="57150"/>
                      <a:pt x="371269" y="64770"/>
                      <a:pt x="362942" y="64770"/>
                    </a:cubicBezTo>
                    <a:cubicBezTo>
                      <a:pt x="356995" y="63500"/>
                      <a:pt x="348668" y="55880"/>
                      <a:pt x="345099" y="49530"/>
                    </a:cubicBezTo>
                    <a:cubicBezTo>
                      <a:pt x="342720" y="43180"/>
                      <a:pt x="342720" y="31750"/>
                      <a:pt x="346289" y="26670"/>
                    </a:cubicBezTo>
                    <a:cubicBezTo>
                      <a:pt x="349857" y="20320"/>
                      <a:pt x="359374" y="13970"/>
                      <a:pt x="365321" y="13970"/>
                    </a:cubicBezTo>
                    <a:cubicBezTo>
                      <a:pt x="372459" y="13970"/>
                      <a:pt x="381975" y="17780"/>
                      <a:pt x="385544" y="24130"/>
                    </a:cubicBezTo>
                    <a:cubicBezTo>
                      <a:pt x="390302" y="29210"/>
                      <a:pt x="392681" y="40640"/>
                      <a:pt x="389112" y="46990"/>
                    </a:cubicBezTo>
                    <a:cubicBezTo>
                      <a:pt x="386733" y="54610"/>
                      <a:pt x="376027" y="62230"/>
                      <a:pt x="365321" y="64770"/>
                    </a:cubicBezTo>
                    <a:cubicBezTo>
                      <a:pt x="351047" y="67310"/>
                      <a:pt x="335583" y="53340"/>
                      <a:pt x="308223" y="50800"/>
                    </a:cubicBezTo>
                    <a:cubicBezTo>
                      <a:pt x="248745" y="43180"/>
                      <a:pt x="56038" y="71120"/>
                      <a:pt x="17972" y="49530"/>
                    </a:cubicBezTo>
                    <a:cubicBezTo>
                      <a:pt x="6077" y="43180"/>
                      <a:pt x="-1060" y="30480"/>
                      <a:pt x="129" y="21590"/>
                    </a:cubicBezTo>
                    <a:cubicBezTo>
                      <a:pt x="1319" y="13970"/>
                      <a:pt x="23920" y="0"/>
                      <a:pt x="23920" y="0"/>
                    </a:cubicBezTo>
                  </a:path>
                </a:pathLst>
              </a:custGeom>
              <a:solidFill>
                <a:srgbClr val="0571D3"/>
              </a:solidFill>
              <a:ln cap="sq">
                <a:noFill/>
                <a:prstDash val="solid"/>
                <a:miter/>
              </a:ln>
            </p:spPr>
          </p:sp>
        </p:grpSp>
        <p:grpSp>
          <p:nvGrpSpPr>
            <p:cNvPr id="56" name="Group 56"/>
            <p:cNvGrpSpPr/>
            <p:nvPr/>
          </p:nvGrpSpPr>
          <p:grpSpPr>
            <a:xfrm>
              <a:off x="3958495" y="4479336"/>
              <a:ext cx="311733" cy="100346"/>
              <a:chOff x="0" y="0"/>
              <a:chExt cx="473441" cy="152400"/>
            </a:xfrm>
          </p:grpSpPr>
          <p:sp>
            <p:nvSpPr>
              <p:cNvPr id="57" name="Freeform 57"/>
              <p:cNvSpPr/>
              <p:nvPr/>
            </p:nvSpPr>
            <p:spPr>
              <a:xfrm>
                <a:off x="47582" y="50800"/>
                <a:ext cx="377160" cy="66993"/>
              </a:xfrm>
              <a:custGeom>
                <a:avLst/>
                <a:gdLst/>
                <a:ahLst/>
                <a:cxnLst/>
                <a:rect l="l" t="t" r="r" b="b"/>
                <a:pathLst>
                  <a:path w="377160" h="66993">
                    <a:moveTo>
                      <a:pt x="23791" y="0"/>
                    </a:moveTo>
                    <a:cubicBezTo>
                      <a:pt x="368761" y="7620"/>
                      <a:pt x="378277" y="19050"/>
                      <a:pt x="377088" y="26670"/>
                    </a:cubicBezTo>
                    <a:cubicBezTo>
                      <a:pt x="377088" y="35560"/>
                      <a:pt x="359245" y="50800"/>
                      <a:pt x="350918" y="50800"/>
                    </a:cubicBezTo>
                    <a:cubicBezTo>
                      <a:pt x="343780" y="50800"/>
                      <a:pt x="331885" y="38100"/>
                      <a:pt x="330695" y="30480"/>
                    </a:cubicBezTo>
                    <a:cubicBezTo>
                      <a:pt x="328316" y="22860"/>
                      <a:pt x="333074" y="12700"/>
                      <a:pt x="337833" y="7620"/>
                    </a:cubicBezTo>
                    <a:cubicBezTo>
                      <a:pt x="342591" y="2540"/>
                      <a:pt x="352107" y="-1270"/>
                      <a:pt x="359245" y="1270"/>
                    </a:cubicBezTo>
                    <a:cubicBezTo>
                      <a:pt x="366382" y="3810"/>
                      <a:pt x="377088" y="16510"/>
                      <a:pt x="377088" y="24130"/>
                    </a:cubicBezTo>
                    <a:cubicBezTo>
                      <a:pt x="377088" y="33020"/>
                      <a:pt x="368761" y="44450"/>
                      <a:pt x="353297" y="50800"/>
                    </a:cubicBezTo>
                    <a:cubicBezTo>
                      <a:pt x="308094" y="72390"/>
                      <a:pt x="68994" y="72390"/>
                      <a:pt x="23791" y="50800"/>
                    </a:cubicBezTo>
                    <a:cubicBezTo>
                      <a:pt x="9516" y="44450"/>
                      <a:pt x="0" y="31750"/>
                      <a:pt x="0" y="22860"/>
                    </a:cubicBezTo>
                    <a:cubicBezTo>
                      <a:pt x="1190" y="13970"/>
                      <a:pt x="23791" y="0"/>
                      <a:pt x="23791" y="0"/>
                    </a:cubicBezTo>
                  </a:path>
                </a:pathLst>
              </a:custGeom>
              <a:solidFill>
                <a:srgbClr val="0571D3"/>
              </a:solidFill>
              <a:ln cap="sq">
                <a:noFill/>
                <a:prstDash val="solid"/>
                <a:miter/>
              </a:ln>
            </p:spPr>
          </p:sp>
        </p:grpSp>
        <p:grpSp>
          <p:nvGrpSpPr>
            <p:cNvPr id="58" name="Group 58"/>
            <p:cNvGrpSpPr/>
            <p:nvPr/>
          </p:nvGrpSpPr>
          <p:grpSpPr>
            <a:xfrm>
              <a:off x="4001574" y="3293578"/>
              <a:ext cx="276487" cy="108708"/>
              <a:chOff x="0" y="0"/>
              <a:chExt cx="419912" cy="165100"/>
            </a:xfrm>
          </p:grpSpPr>
          <p:sp>
            <p:nvSpPr>
              <p:cNvPr id="59" name="Freeform 59"/>
              <p:cNvSpPr/>
              <p:nvPr/>
            </p:nvSpPr>
            <p:spPr>
              <a:xfrm>
                <a:off x="44727" y="50800"/>
                <a:ext cx="326563" cy="71740"/>
              </a:xfrm>
              <a:custGeom>
                <a:avLst/>
                <a:gdLst/>
                <a:ahLst/>
                <a:cxnLst/>
                <a:rect l="l" t="t" r="r" b="b"/>
                <a:pathLst>
                  <a:path w="326563" h="71740">
                    <a:moveTo>
                      <a:pt x="27836" y="0"/>
                    </a:moveTo>
                    <a:cubicBezTo>
                      <a:pt x="321655" y="20320"/>
                      <a:pt x="327603" y="31750"/>
                      <a:pt x="326413" y="39370"/>
                    </a:cubicBezTo>
                    <a:cubicBezTo>
                      <a:pt x="326413" y="48260"/>
                      <a:pt x="308570" y="63500"/>
                      <a:pt x="300243" y="63500"/>
                    </a:cubicBezTo>
                    <a:cubicBezTo>
                      <a:pt x="293106" y="62230"/>
                      <a:pt x="278831" y="41910"/>
                      <a:pt x="280021" y="34290"/>
                    </a:cubicBezTo>
                    <a:cubicBezTo>
                      <a:pt x="281210" y="25400"/>
                      <a:pt x="300243" y="11430"/>
                      <a:pt x="308570" y="12700"/>
                    </a:cubicBezTo>
                    <a:cubicBezTo>
                      <a:pt x="315707" y="13970"/>
                      <a:pt x="326413" y="27940"/>
                      <a:pt x="326413" y="36830"/>
                    </a:cubicBezTo>
                    <a:cubicBezTo>
                      <a:pt x="327603" y="44450"/>
                      <a:pt x="321655" y="55880"/>
                      <a:pt x="310949" y="62230"/>
                    </a:cubicBezTo>
                    <a:cubicBezTo>
                      <a:pt x="280021" y="80010"/>
                      <a:pt x="138464" y="68580"/>
                      <a:pt x="82555" y="62230"/>
                    </a:cubicBezTo>
                    <a:cubicBezTo>
                      <a:pt x="50437" y="58420"/>
                      <a:pt x="17130" y="57150"/>
                      <a:pt x="6424" y="44450"/>
                    </a:cubicBezTo>
                    <a:cubicBezTo>
                      <a:pt x="-714" y="35560"/>
                      <a:pt x="-1903" y="17780"/>
                      <a:pt x="2855" y="10160"/>
                    </a:cubicBezTo>
                    <a:cubicBezTo>
                      <a:pt x="6424" y="3810"/>
                      <a:pt x="27836" y="0"/>
                      <a:pt x="27836" y="0"/>
                    </a:cubicBezTo>
                  </a:path>
                </a:pathLst>
              </a:custGeom>
              <a:solidFill>
                <a:srgbClr val="0571D3"/>
              </a:solidFill>
              <a:ln cap="sq">
                <a:noFill/>
                <a:prstDash val="solid"/>
                <a:miter/>
              </a:ln>
            </p:spPr>
          </p:sp>
        </p:grpSp>
        <p:grpSp>
          <p:nvGrpSpPr>
            <p:cNvPr id="60" name="Group 60"/>
            <p:cNvGrpSpPr/>
            <p:nvPr/>
          </p:nvGrpSpPr>
          <p:grpSpPr>
            <a:xfrm>
              <a:off x="3974944" y="2260848"/>
              <a:ext cx="320349" cy="100346"/>
              <a:chOff x="0" y="0"/>
              <a:chExt cx="486527" cy="152400"/>
            </a:xfrm>
          </p:grpSpPr>
          <p:sp>
            <p:nvSpPr>
              <p:cNvPr id="61" name="Freeform 61"/>
              <p:cNvSpPr/>
              <p:nvPr/>
            </p:nvSpPr>
            <p:spPr>
              <a:xfrm>
                <a:off x="47482" y="50800"/>
                <a:ext cx="390273" cy="67472"/>
              </a:xfrm>
              <a:custGeom>
                <a:avLst/>
                <a:gdLst/>
                <a:ahLst/>
                <a:cxnLst/>
                <a:rect l="l" t="t" r="r" b="b"/>
                <a:pathLst>
                  <a:path w="390273" h="67472">
                    <a:moveTo>
                      <a:pt x="22702" y="0"/>
                    </a:moveTo>
                    <a:cubicBezTo>
                      <a:pt x="380757" y="7620"/>
                      <a:pt x="390273" y="19050"/>
                      <a:pt x="390273" y="26670"/>
                    </a:cubicBezTo>
                    <a:cubicBezTo>
                      <a:pt x="390273" y="35560"/>
                      <a:pt x="372430" y="50800"/>
                      <a:pt x="364103" y="50800"/>
                    </a:cubicBezTo>
                    <a:cubicBezTo>
                      <a:pt x="356966" y="50800"/>
                      <a:pt x="345070" y="38100"/>
                      <a:pt x="342691" y="29210"/>
                    </a:cubicBezTo>
                    <a:cubicBezTo>
                      <a:pt x="341501" y="22860"/>
                      <a:pt x="345070" y="12700"/>
                      <a:pt x="349828" y="7620"/>
                    </a:cubicBezTo>
                    <a:cubicBezTo>
                      <a:pt x="354586" y="2540"/>
                      <a:pt x="365292" y="-1270"/>
                      <a:pt x="371240" y="1270"/>
                    </a:cubicBezTo>
                    <a:cubicBezTo>
                      <a:pt x="378377" y="3810"/>
                      <a:pt x="390273" y="16510"/>
                      <a:pt x="390273" y="24130"/>
                    </a:cubicBezTo>
                    <a:cubicBezTo>
                      <a:pt x="390273" y="33020"/>
                      <a:pt x="380757" y="44450"/>
                      <a:pt x="366482" y="50800"/>
                    </a:cubicBezTo>
                    <a:cubicBezTo>
                      <a:pt x="320089" y="72390"/>
                      <a:pt x="69094" y="73660"/>
                      <a:pt x="22702" y="50800"/>
                    </a:cubicBezTo>
                    <a:cubicBezTo>
                      <a:pt x="8427" y="44450"/>
                      <a:pt x="-1089" y="31750"/>
                      <a:pt x="100" y="22860"/>
                    </a:cubicBezTo>
                    <a:cubicBezTo>
                      <a:pt x="100" y="13970"/>
                      <a:pt x="22702" y="0"/>
                      <a:pt x="22702" y="0"/>
                    </a:cubicBezTo>
                  </a:path>
                </a:pathLst>
              </a:custGeom>
              <a:solidFill>
                <a:srgbClr val="0571D3"/>
              </a:solidFill>
              <a:ln cap="sq">
                <a:noFill/>
                <a:prstDash val="solid"/>
                <a:miter/>
              </a:ln>
            </p:spPr>
          </p:sp>
        </p:grpSp>
        <p:grpSp>
          <p:nvGrpSpPr>
            <p:cNvPr id="62" name="Group 62"/>
            <p:cNvGrpSpPr/>
            <p:nvPr/>
          </p:nvGrpSpPr>
          <p:grpSpPr>
            <a:xfrm>
              <a:off x="3966328" y="1185471"/>
              <a:ext cx="320349" cy="100346"/>
              <a:chOff x="0" y="0"/>
              <a:chExt cx="486527" cy="152400"/>
            </a:xfrm>
          </p:grpSpPr>
          <p:sp>
            <p:nvSpPr>
              <p:cNvPr id="63" name="Freeform 63"/>
              <p:cNvSpPr/>
              <p:nvPr/>
            </p:nvSpPr>
            <p:spPr>
              <a:xfrm>
                <a:off x="47582" y="50551"/>
                <a:ext cx="391362" cy="67242"/>
              </a:xfrm>
              <a:custGeom>
                <a:avLst/>
                <a:gdLst/>
                <a:ahLst/>
                <a:cxnLst/>
                <a:rect l="l" t="t" r="r" b="b"/>
                <a:pathLst>
                  <a:path w="391362" h="67242">
                    <a:moveTo>
                      <a:pt x="23791" y="249"/>
                    </a:moveTo>
                    <a:cubicBezTo>
                      <a:pt x="381846" y="6599"/>
                      <a:pt x="391363" y="18029"/>
                      <a:pt x="391363" y="26919"/>
                    </a:cubicBezTo>
                    <a:cubicBezTo>
                      <a:pt x="390173" y="35809"/>
                      <a:pt x="373519" y="51049"/>
                      <a:pt x="365192" y="51049"/>
                    </a:cubicBezTo>
                    <a:cubicBezTo>
                      <a:pt x="356866" y="51049"/>
                      <a:pt x="346160" y="37079"/>
                      <a:pt x="343780" y="29459"/>
                    </a:cubicBezTo>
                    <a:cubicBezTo>
                      <a:pt x="342591" y="23109"/>
                      <a:pt x="346160" y="11679"/>
                      <a:pt x="350918" y="6599"/>
                    </a:cubicBezTo>
                    <a:cubicBezTo>
                      <a:pt x="355676" y="2789"/>
                      <a:pt x="366382" y="-1021"/>
                      <a:pt x="372330" y="249"/>
                    </a:cubicBezTo>
                    <a:cubicBezTo>
                      <a:pt x="379467" y="2789"/>
                      <a:pt x="391363" y="16759"/>
                      <a:pt x="391363" y="24379"/>
                    </a:cubicBezTo>
                    <a:cubicBezTo>
                      <a:pt x="391363" y="33269"/>
                      <a:pt x="381846" y="44699"/>
                      <a:pt x="367571" y="51049"/>
                    </a:cubicBezTo>
                    <a:cubicBezTo>
                      <a:pt x="321179" y="72639"/>
                      <a:pt x="70184" y="72639"/>
                      <a:pt x="23791" y="51049"/>
                    </a:cubicBezTo>
                    <a:cubicBezTo>
                      <a:pt x="9516" y="43429"/>
                      <a:pt x="0" y="30729"/>
                      <a:pt x="0" y="21839"/>
                    </a:cubicBezTo>
                    <a:cubicBezTo>
                      <a:pt x="1190" y="14219"/>
                      <a:pt x="23791" y="249"/>
                      <a:pt x="23791" y="249"/>
                    </a:cubicBezTo>
                  </a:path>
                </a:pathLst>
              </a:custGeom>
              <a:solidFill>
                <a:srgbClr val="0571D3"/>
              </a:solidFill>
              <a:ln cap="sq">
                <a:noFill/>
                <a:prstDash val="solid"/>
                <a:miter/>
              </a:ln>
            </p:spPr>
          </p:sp>
        </p:grpSp>
        <p:grpSp>
          <p:nvGrpSpPr>
            <p:cNvPr id="64" name="Group 64"/>
            <p:cNvGrpSpPr/>
            <p:nvPr/>
          </p:nvGrpSpPr>
          <p:grpSpPr>
            <a:xfrm>
              <a:off x="5763099" y="1212230"/>
              <a:ext cx="287452" cy="100346"/>
              <a:chOff x="0" y="0"/>
              <a:chExt cx="436565" cy="152400"/>
            </a:xfrm>
          </p:grpSpPr>
          <p:sp>
            <p:nvSpPr>
              <p:cNvPr id="65" name="Freeform 65"/>
              <p:cNvSpPr/>
              <p:nvPr/>
            </p:nvSpPr>
            <p:spPr>
              <a:xfrm>
                <a:off x="47482" y="49992"/>
                <a:ext cx="340381" cy="65896"/>
              </a:xfrm>
              <a:custGeom>
                <a:avLst/>
                <a:gdLst/>
                <a:ahLst/>
                <a:cxnLst/>
                <a:rect l="l" t="t" r="r" b="b"/>
                <a:pathLst>
                  <a:path w="340381" h="65896">
                    <a:moveTo>
                      <a:pt x="23891" y="808"/>
                    </a:moveTo>
                    <a:cubicBezTo>
                      <a:pt x="330795" y="7158"/>
                      <a:pt x="341501" y="18588"/>
                      <a:pt x="340312" y="27478"/>
                    </a:cubicBezTo>
                    <a:cubicBezTo>
                      <a:pt x="340312" y="35098"/>
                      <a:pt x="322469" y="51608"/>
                      <a:pt x="314142" y="50338"/>
                    </a:cubicBezTo>
                    <a:cubicBezTo>
                      <a:pt x="307004" y="50338"/>
                      <a:pt x="295109" y="37638"/>
                      <a:pt x="292730" y="30018"/>
                    </a:cubicBezTo>
                    <a:cubicBezTo>
                      <a:pt x="291540" y="22398"/>
                      <a:pt x="295109" y="12238"/>
                      <a:pt x="299867" y="7158"/>
                    </a:cubicBezTo>
                    <a:cubicBezTo>
                      <a:pt x="304625" y="2078"/>
                      <a:pt x="315331" y="-1732"/>
                      <a:pt x="322469" y="808"/>
                    </a:cubicBezTo>
                    <a:cubicBezTo>
                      <a:pt x="329606" y="3348"/>
                      <a:pt x="340312" y="16048"/>
                      <a:pt x="340312" y="23668"/>
                    </a:cubicBezTo>
                    <a:cubicBezTo>
                      <a:pt x="340312" y="32558"/>
                      <a:pt x="330795" y="43988"/>
                      <a:pt x="316521" y="51608"/>
                    </a:cubicBezTo>
                    <a:cubicBezTo>
                      <a:pt x="274886" y="70658"/>
                      <a:pt x="65525" y="70658"/>
                      <a:pt x="23891" y="51608"/>
                    </a:cubicBezTo>
                    <a:cubicBezTo>
                      <a:pt x="8427" y="43988"/>
                      <a:pt x="-1089" y="31288"/>
                      <a:pt x="100" y="22398"/>
                    </a:cubicBezTo>
                    <a:cubicBezTo>
                      <a:pt x="100" y="14778"/>
                      <a:pt x="23891" y="808"/>
                      <a:pt x="23891" y="808"/>
                    </a:cubicBezTo>
                  </a:path>
                </a:pathLst>
              </a:custGeom>
              <a:solidFill>
                <a:srgbClr val="0571D3"/>
              </a:solidFill>
              <a:ln cap="sq">
                <a:noFill/>
                <a:prstDash val="solid"/>
                <a:miter/>
              </a:ln>
            </p:spPr>
          </p:sp>
        </p:grpSp>
        <p:grpSp>
          <p:nvGrpSpPr>
            <p:cNvPr id="66" name="Group 66"/>
            <p:cNvGrpSpPr/>
            <p:nvPr/>
          </p:nvGrpSpPr>
          <p:grpSpPr>
            <a:xfrm>
              <a:off x="5746651" y="2269210"/>
              <a:ext cx="295285" cy="100346"/>
              <a:chOff x="0" y="0"/>
              <a:chExt cx="448461" cy="152400"/>
            </a:xfrm>
          </p:grpSpPr>
          <p:sp>
            <p:nvSpPr>
              <p:cNvPr id="67" name="Freeform 67"/>
              <p:cNvSpPr/>
              <p:nvPr/>
            </p:nvSpPr>
            <p:spPr>
              <a:xfrm>
                <a:off x="47582" y="50800"/>
                <a:ext cx="353297" cy="66520"/>
              </a:xfrm>
              <a:custGeom>
                <a:avLst/>
                <a:gdLst/>
                <a:ahLst/>
                <a:cxnLst/>
                <a:rect l="l" t="t" r="r" b="b"/>
                <a:pathLst>
                  <a:path w="353297" h="66520">
                    <a:moveTo>
                      <a:pt x="23791" y="0"/>
                    </a:moveTo>
                    <a:cubicBezTo>
                      <a:pt x="343780" y="7620"/>
                      <a:pt x="353297" y="19050"/>
                      <a:pt x="353297" y="27940"/>
                    </a:cubicBezTo>
                    <a:cubicBezTo>
                      <a:pt x="353297" y="35560"/>
                      <a:pt x="335454" y="52070"/>
                      <a:pt x="327127" y="50800"/>
                    </a:cubicBezTo>
                    <a:cubicBezTo>
                      <a:pt x="319989" y="50800"/>
                      <a:pt x="308094" y="38100"/>
                      <a:pt x="305715" y="30480"/>
                    </a:cubicBezTo>
                    <a:cubicBezTo>
                      <a:pt x="304525" y="22860"/>
                      <a:pt x="308094" y="12700"/>
                      <a:pt x="312852" y="7620"/>
                    </a:cubicBezTo>
                    <a:cubicBezTo>
                      <a:pt x="317610" y="2540"/>
                      <a:pt x="328316" y="-1270"/>
                      <a:pt x="334264" y="1270"/>
                    </a:cubicBezTo>
                    <a:cubicBezTo>
                      <a:pt x="341401" y="3810"/>
                      <a:pt x="353297" y="16510"/>
                      <a:pt x="353297" y="24130"/>
                    </a:cubicBezTo>
                    <a:cubicBezTo>
                      <a:pt x="353297" y="33020"/>
                      <a:pt x="343780" y="44450"/>
                      <a:pt x="329506" y="50800"/>
                    </a:cubicBezTo>
                    <a:cubicBezTo>
                      <a:pt x="286682" y="71120"/>
                      <a:pt x="66615" y="72390"/>
                      <a:pt x="23791" y="50800"/>
                    </a:cubicBezTo>
                    <a:cubicBezTo>
                      <a:pt x="9516" y="44450"/>
                      <a:pt x="0" y="31750"/>
                      <a:pt x="0" y="22860"/>
                    </a:cubicBezTo>
                    <a:cubicBezTo>
                      <a:pt x="1190" y="15240"/>
                      <a:pt x="23791" y="0"/>
                      <a:pt x="23791" y="0"/>
                    </a:cubicBezTo>
                  </a:path>
                </a:pathLst>
              </a:custGeom>
              <a:solidFill>
                <a:srgbClr val="0571D3"/>
              </a:solidFill>
              <a:ln cap="sq">
                <a:noFill/>
                <a:prstDash val="solid"/>
                <a:miter/>
              </a:ln>
            </p:spPr>
          </p:sp>
        </p:grpSp>
        <p:grpSp>
          <p:nvGrpSpPr>
            <p:cNvPr id="68" name="Group 68"/>
            <p:cNvGrpSpPr/>
            <p:nvPr/>
          </p:nvGrpSpPr>
          <p:grpSpPr>
            <a:xfrm>
              <a:off x="5763099" y="3276017"/>
              <a:ext cx="263171" cy="100346"/>
              <a:chOff x="0" y="0"/>
              <a:chExt cx="399689" cy="152400"/>
            </a:xfrm>
          </p:grpSpPr>
          <p:sp>
            <p:nvSpPr>
              <p:cNvPr id="69" name="Freeform 69"/>
              <p:cNvSpPr/>
              <p:nvPr/>
            </p:nvSpPr>
            <p:spPr>
              <a:xfrm>
                <a:off x="47482" y="50800"/>
                <a:ext cx="304625" cy="64615"/>
              </a:xfrm>
              <a:custGeom>
                <a:avLst/>
                <a:gdLst/>
                <a:ahLst/>
                <a:cxnLst/>
                <a:rect l="l" t="t" r="r" b="b"/>
                <a:pathLst>
                  <a:path w="304625" h="64615">
                    <a:moveTo>
                      <a:pt x="23891" y="0"/>
                    </a:moveTo>
                    <a:cubicBezTo>
                      <a:pt x="299867" y="10160"/>
                      <a:pt x="304625" y="26670"/>
                      <a:pt x="302246" y="35560"/>
                    </a:cubicBezTo>
                    <a:cubicBezTo>
                      <a:pt x="299867" y="43180"/>
                      <a:pt x="285592" y="52070"/>
                      <a:pt x="278455" y="50800"/>
                    </a:cubicBezTo>
                    <a:cubicBezTo>
                      <a:pt x="270128" y="49530"/>
                      <a:pt x="258233" y="38100"/>
                      <a:pt x="257043" y="29210"/>
                    </a:cubicBezTo>
                    <a:cubicBezTo>
                      <a:pt x="255854" y="22860"/>
                      <a:pt x="259422" y="11430"/>
                      <a:pt x="264180" y="7620"/>
                    </a:cubicBezTo>
                    <a:cubicBezTo>
                      <a:pt x="268939" y="2540"/>
                      <a:pt x="279645" y="-1270"/>
                      <a:pt x="285592" y="1270"/>
                    </a:cubicBezTo>
                    <a:cubicBezTo>
                      <a:pt x="292730" y="3810"/>
                      <a:pt x="304625" y="16510"/>
                      <a:pt x="304625" y="24130"/>
                    </a:cubicBezTo>
                    <a:cubicBezTo>
                      <a:pt x="303436" y="33020"/>
                      <a:pt x="295109" y="44450"/>
                      <a:pt x="280834" y="50800"/>
                    </a:cubicBezTo>
                    <a:cubicBezTo>
                      <a:pt x="241579" y="68580"/>
                      <a:pt x="61957" y="69850"/>
                      <a:pt x="23891" y="50800"/>
                    </a:cubicBezTo>
                    <a:cubicBezTo>
                      <a:pt x="8427" y="44450"/>
                      <a:pt x="-1090" y="31750"/>
                      <a:pt x="100" y="22860"/>
                    </a:cubicBezTo>
                    <a:cubicBezTo>
                      <a:pt x="100" y="13970"/>
                      <a:pt x="23891" y="0"/>
                      <a:pt x="23891" y="0"/>
                    </a:cubicBezTo>
                  </a:path>
                </a:pathLst>
              </a:custGeom>
              <a:solidFill>
                <a:srgbClr val="0571D3"/>
              </a:solidFill>
              <a:ln cap="sq">
                <a:noFill/>
                <a:prstDash val="solid"/>
                <a:miter/>
              </a:ln>
            </p:spPr>
          </p:sp>
        </p:grpSp>
        <p:grpSp>
          <p:nvGrpSpPr>
            <p:cNvPr id="70" name="Group 70"/>
            <p:cNvGrpSpPr/>
            <p:nvPr/>
          </p:nvGrpSpPr>
          <p:grpSpPr>
            <a:xfrm>
              <a:off x="5763099" y="4454250"/>
              <a:ext cx="263171" cy="109545"/>
              <a:chOff x="0" y="0"/>
              <a:chExt cx="399689" cy="166370"/>
            </a:xfrm>
          </p:grpSpPr>
          <p:sp>
            <p:nvSpPr>
              <p:cNvPr id="71" name="Freeform 71"/>
              <p:cNvSpPr/>
              <p:nvPr/>
            </p:nvSpPr>
            <p:spPr>
              <a:xfrm>
                <a:off x="47482" y="50476"/>
                <a:ext cx="304625" cy="72684"/>
              </a:xfrm>
              <a:custGeom>
                <a:avLst/>
                <a:gdLst/>
                <a:ahLst/>
                <a:cxnLst/>
                <a:rect l="l" t="t" r="r" b="b"/>
                <a:pathLst>
                  <a:path w="304625" h="72684">
                    <a:moveTo>
                      <a:pt x="23891" y="13024"/>
                    </a:moveTo>
                    <a:cubicBezTo>
                      <a:pt x="295109" y="6674"/>
                      <a:pt x="304625" y="18104"/>
                      <a:pt x="304625" y="26994"/>
                    </a:cubicBezTo>
                    <a:cubicBezTo>
                      <a:pt x="303436" y="35884"/>
                      <a:pt x="285592" y="49854"/>
                      <a:pt x="278455" y="51124"/>
                    </a:cubicBezTo>
                    <a:cubicBezTo>
                      <a:pt x="271318" y="51124"/>
                      <a:pt x="261801" y="43504"/>
                      <a:pt x="259422" y="37154"/>
                    </a:cubicBezTo>
                    <a:cubicBezTo>
                      <a:pt x="255854" y="29534"/>
                      <a:pt x="259422" y="13024"/>
                      <a:pt x="264180" y="6674"/>
                    </a:cubicBezTo>
                    <a:cubicBezTo>
                      <a:pt x="268939" y="1594"/>
                      <a:pt x="279645" y="-946"/>
                      <a:pt x="285592" y="324"/>
                    </a:cubicBezTo>
                    <a:cubicBezTo>
                      <a:pt x="292730" y="2864"/>
                      <a:pt x="304625" y="15564"/>
                      <a:pt x="304625" y="24454"/>
                    </a:cubicBezTo>
                    <a:cubicBezTo>
                      <a:pt x="303436" y="33344"/>
                      <a:pt x="295109" y="43504"/>
                      <a:pt x="280834" y="51124"/>
                    </a:cubicBezTo>
                    <a:cubicBezTo>
                      <a:pt x="241579" y="70174"/>
                      <a:pt x="61957" y="81604"/>
                      <a:pt x="23891" y="63824"/>
                    </a:cubicBezTo>
                    <a:cubicBezTo>
                      <a:pt x="8427" y="57474"/>
                      <a:pt x="-1089" y="43504"/>
                      <a:pt x="100" y="35884"/>
                    </a:cubicBezTo>
                    <a:cubicBezTo>
                      <a:pt x="100" y="26994"/>
                      <a:pt x="23891" y="13024"/>
                      <a:pt x="23891" y="13024"/>
                    </a:cubicBezTo>
                  </a:path>
                </a:pathLst>
              </a:custGeom>
              <a:solidFill>
                <a:srgbClr val="0571D3"/>
              </a:solidFill>
              <a:ln cap="sq">
                <a:noFill/>
                <a:prstDash val="solid"/>
                <a:miter/>
              </a:ln>
            </p:spPr>
          </p:sp>
        </p:grpSp>
        <p:grpSp>
          <p:nvGrpSpPr>
            <p:cNvPr id="72" name="Group 72"/>
            <p:cNvGrpSpPr/>
            <p:nvPr/>
          </p:nvGrpSpPr>
          <p:grpSpPr>
            <a:xfrm>
              <a:off x="7414970" y="4470974"/>
              <a:ext cx="174664" cy="100346"/>
              <a:chOff x="0" y="0"/>
              <a:chExt cx="265270" cy="152400"/>
            </a:xfrm>
          </p:grpSpPr>
          <p:sp>
            <p:nvSpPr>
              <p:cNvPr id="73" name="Freeform 73"/>
              <p:cNvSpPr/>
              <p:nvPr/>
            </p:nvSpPr>
            <p:spPr>
              <a:xfrm>
                <a:off x="47500" y="50800"/>
                <a:ext cx="169128" cy="59220"/>
              </a:xfrm>
              <a:custGeom>
                <a:avLst/>
                <a:gdLst/>
                <a:ahLst/>
                <a:cxnLst/>
                <a:rect l="l" t="t" r="r" b="b"/>
                <a:pathLst>
                  <a:path w="169128" h="59220">
                    <a:moveTo>
                      <a:pt x="22684" y="0"/>
                    </a:moveTo>
                    <a:cubicBezTo>
                      <a:pt x="164240" y="8890"/>
                      <a:pt x="170188" y="26670"/>
                      <a:pt x="167809" y="35560"/>
                    </a:cubicBezTo>
                    <a:cubicBezTo>
                      <a:pt x="165430" y="43180"/>
                      <a:pt x="151155" y="52070"/>
                      <a:pt x="142828" y="50800"/>
                    </a:cubicBezTo>
                    <a:cubicBezTo>
                      <a:pt x="135691" y="49530"/>
                      <a:pt x="123795" y="38100"/>
                      <a:pt x="122606" y="29210"/>
                    </a:cubicBezTo>
                    <a:cubicBezTo>
                      <a:pt x="120227" y="22860"/>
                      <a:pt x="124985" y="11430"/>
                      <a:pt x="129743" y="7620"/>
                    </a:cubicBezTo>
                    <a:cubicBezTo>
                      <a:pt x="134501" y="2540"/>
                      <a:pt x="144018" y="-1270"/>
                      <a:pt x="151155" y="1270"/>
                    </a:cubicBezTo>
                    <a:cubicBezTo>
                      <a:pt x="158292" y="2540"/>
                      <a:pt x="168998" y="16510"/>
                      <a:pt x="168998" y="24130"/>
                    </a:cubicBezTo>
                    <a:cubicBezTo>
                      <a:pt x="170188" y="31750"/>
                      <a:pt x="163051" y="44450"/>
                      <a:pt x="153534" y="49530"/>
                    </a:cubicBezTo>
                    <a:cubicBezTo>
                      <a:pt x="132122" y="62230"/>
                      <a:pt x="47664" y="62230"/>
                      <a:pt x="22684" y="50800"/>
                    </a:cubicBezTo>
                    <a:cubicBezTo>
                      <a:pt x="10788" y="44450"/>
                      <a:pt x="-1107" y="31750"/>
                      <a:pt x="82" y="22860"/>
                    </a:cubicBezTo>
                    <a:cubicBezTo>
                      <a:pt x="82" y="13970"/>
                      <a:pt x="22684" y="0"/>
                      <a:pt x="22684" y="0"/>
                    </a:cubicBezTo>
                  </a:path>
                </a:pathLst>
              </a:custGeom>
              <a:solidFill>
                <a:srgbClr val="0571D3"/>
              </a:solidFill>
              <a:ln cap="sq">
                <a:noFill/>
                <a:prstDash val="solid"/>
                <a:miter/>
              </a:ln>
            </p:spPr>
          </p:sp>
        </p:grpSp>
        <p:grpSp>
          <p:nvGrpSpPr>
            <p:cNvPr id="74" name="Group 74"/>
            <p:cNvGrpSpPr/>
            <p:nvPr/>
          </p:nvGrpSpPr>
          <p:grpSpPr>
            <a:xfrm>
              <a:off x="7406354" y="3301940"/>
              <a:ext cx="191113" cy="100346"/>
              <a:chOff x="0" y="0"/>
              <a:chExt cx="290251" cy="152400"/>
            </a:xfrm>
          </p:grpSpPr>
          <p:sp>
            <p:nvSpPr>
              <p:cNvPr id="75" name="Freeform 75"/>
              <p:cNvSpPr/>
              <p:nvPr/>
            </p:nvSpPr>
            <p:spPr>
              <a:xfrm>
                <a:off x="47582" y="50476"/>
                <a:ext cx="195086" cy="60649"/>
              </a:xfrm>
              <a:custGeom>
                <a:avLst/>
                <a:gdLst/>
                <a:ahLst/>
                <a:cxnLst/>
                <a:rect l="l" t="t" r="r" b="b"/>
                <a:pathLst>
                  <a:path w="195086" h="60649">
                    <a:moveTo>
                      <a:pt x="23791" y="324"/>
                    </a:moveTo>
                    <a:cubicBezTo>
                      <a:pt x="189139" y="9214"/>
                      <a:pt x="195086" y="26994"/>
                      <a:pt x="192707" y="34614"/>
                    </a:cubicBezTo>
                    <a:cubicBezTo>
                      <a:pt x="190328" y="42234"/>
                      <a:pt x="176054" y="51124"/>
                      <a:pt x="167727" y="51124"/>
                    </a:cubicBezTo>
                    <a:cubicBezTo>
                      <a:pt x="160589" y="49854"/>
                      <a:pt x="148694" y="37154"/>
                      <a:pt x="147504" y="29534"/>
                    </a:cubicBezTo>
                    <a:cubicBezTo>
                      <a:pt x="146315" y="23184"/>
                      <a:pt x="149884" y="11754"/>
                      <a:pt x="154642" y="6674"/>
                    </a:cubicBezTo>
                    <a:cubicBezTo>
                      <a:pt x="159400" y="1594"/>
                      <a:pt x="170106" y="-946"/>
                      <a:pt x="176054" y="324"/>
                    </a:cubicBezTo>
                    <a:cubicBezTo>
                      <a:pt x="183191" y="2864"/>
                      <a:pt x="195086" y="15564"/>
                      <a:pt x="195086" y="24454"/>
                    </a:cubicBezTo>
                    <a:cubicBezTo>
                      <a:pt x="193897" y="33344"/>
                      <a:pt x="184381" y="44774"/>
                      <a:pt x="171295" y="51124"/>
                    </a:cubicBezTo>
                    <a:cubicBezTo>
                      <a:pt x="143936" y="63824"/>
                      <a:pt x="51151" y="63824"/>
                      <a:pt x="23791" y="51124"/>
                    </a:cubicBezTo>
                    <a:cubicBezTo>
                      <a:pt x="10706" y="44774"/>
                      <a:pt x="0" y="30804"/>
                      <a:pt x="0" y="21914"/>
                    </a:cubicBezTo>
                    <a:cubicBezTo>
                      <a:pt x="1190" y="14294"/>
                      <a:pt x="23791" y="324"/>
                      <a:pt x="23791" y="324"/>
                    </a:cubicBezTo>
                  </a:path>
                </a:pathLst>
              </a:custGeom>
              <a:solidFill>
                <a:srgbClr val="0571D3"/>
              </a:solidFill>
              <a:ln cap="sq">
                <a:noFill/>
                <a:prstDash val="solid"/>
                <a:miter/>
              </a:ln>
            </p:spPr>
          </p:sp>
        </p:grpSp>
        <p:grpSp>
          <p:nvGrpSpPr>
            <p:cNvPr id="76" name="Group 76"/>
            <p:cNvGrpSpPr/>
            <p:nvPr/>
          </p:nvGrpSpPr>
          <p:grpSpPr>
            <a:xfrm>
              <a:off x="7414970" y="2278408"/>
              <a:ext cx="182497" cy="100346"/>
              <a:chOff x="0" y="0"/>
              <a:chExt cx="277165" cy="152400"/>
            </a:xfrm>
          </p:grpSpPr>
          <p:sp>
            <p:nvSpPr>
              <p:cNvPr id="77" name="Freeform 77"/>
              <p:cNvSpPr/>
              <p:nvPr/>
            </p:nvSpPr>
            <p:spPr>
              <a:xfrm>
                <a:off x="47492" y="49992"/>
                <a:ext cx="182092" cy="60181"/>
              </a:xfrm>
              <a:custGeom>
                <a:avLst/>
                <a:gdLst/>
                <a:ahLst/>
                <a:cxnLst/>
                <a:rect l="l" t="t" r="r" b="b"/>
                <a:pathLst>
                  <a:path w="182092" h="60181">
                    <a:moveTo>
                      <a:pt x="22692" y="808"/>
                    </a:moveTo>
                    <a:cubicBezTo>
                      <a:pt x="176144" y="9698"/>
                      <a:pt x="182091" y="26208"/>
                      <a:pt x="179712" y="35098"/>
                    </a:cubicBezTo>
                    <a:cubicBezTo>
                      <a:pt x="177333" y="42718"/>
                      <a:pt x="163059" y="51608"/>
                      <a:pt x="154732" y="51608"/>
                    </a:cubicBezTo>
                    <a:cubicBezTo>
                      <a:pt x="147594" y="50338"/>
                      <a:pt x="135699" y="37638"/>
                      <a:pt x="134509" y="30018"/>
                    </a:cubicBezTo>
                    <a:cubicBezTo>
                      <a:pt x="133320" y="22398"/>
                      <a:pt x="136888" y="12238"/>
                      <a:pt x="141647" y="7158"/>
                    </a:cubicBezTo>
                    <a:cubicBezTo>
                      <a:pt x="146405" y="2078"/>
                      <a:pt x="157111" y="-1732"/>
                      <a:pt x="163059" y="808"/>
                    </a:cubicBezTo>
                    <a:cubicBezTo>
                      <a:pt x="170196" y="3348"/>
                      <a:pt x="182091" y="16048"/>
                      <a:pt x="182091" y="24938"/>
                    </a:cubicBezTo>
                    <a:cubicBezTo>
                      <a:pt x="180902" y="32558"/>
                      <a:pt x="170196" y="45258"/>
                      <a:pt x="158300" y="51608"/>
                    </a:cubicBezTo>
                    <a:cubicBezTo>
                      <a:pt x="132130" y="63038"/>
                      <a:pt x="48862" y="63038"/>
                      <a:pt x="22692" y="51608"/>
                    </a:cubicBezTo>
                    <a:cubicBezTo>
                      <a:pt x="9606" y="45258"/>
                      <a:pt x="-1099" y="31288"/>
                      <a:pt x="90" y="22398"/>
                    </a:cubicBezTo>
                    <a:cubicBezTo>
                      <a:pt x="90" y="14778"/>
                      <a:pt x="22692" y="808"/>
                      <a:pt x="22692" y="808"/>
                    </a:cubicBezTo>
                  </a:path>
                </a:pathLst>
              </a:custGeom>
              <a:solidFill>
                <a:srgbClr val="0571D3"/>
              </a:solidFill>
              <a:ln cap="sq">
                <a:noFill/>
                <a:prstDash val="solid"/>
                <a:miter/>
              </a:ln>
            </p:spPr>
          </p:sp>
        </p:grpSp>
        <p:grpSp>
          <p:nvGrpSpPr>
            <p:cNvPr id="78" name="Group 78"/>
            <p:cNvGrpSpPr/>
            <p:nvPr/>
          </p:nvGrpSpPr>
          <p:grpSpPr>
            <a:xfrm>
              <a:off x="7406354" y="1195505"/>
              <a:ext cx="213827" cy="108708"/>
              <a:chOff x="0" y="0"/>
              <a:chExt cx="324748" cy="165100"/>
            </a:xfrm>
          </p:grpSpPr>
          <p:sp>
            <p:nvSpPr>
              <p:cNvPr id="79" name="Freeform 79"/>
              <p:cNvSpPr/>
              <p:nvPr/>
            </p:nvSpPr>
            <p:spPr>
              <a:xfrm>
                <a:off x="47469" y="50800"/>
                <a:ext cx="230015" cy="67123"/>
              </a:xfrm>
              <a:custGeom>
                <a:avLst/>
                <a:gdLst/>
                <a:ahLst/>
                <a:cxnLst/>
                <a:rect l="l" t="t" r="r" b="b"/>
                <a:pathLst>
                  <a:path w="230015" h="67123">
                    <a:moveTo>
                      <a:pt x="29852" y="0"/>
                    </a:moveTo>
                    <a:cubicBezTo>
                      <a:pt x="226128" y="21590"/>
                      <a:pt x="232076" y="38100"/>
                      <a:pt x="229696" y="46990"/>
                    </a:cubicBezTo>
                    <a:cubicBezTo>
                      <a:pt x="227317" y="54610"/>
                      <a:pt x="211853" y="63500"/>
                      <a:pt x="204716" y="62230"/>
                    </a:cubicBezTo>
                    <a:cubicBezTo>
                      <a:pt x="196389" y="60960"/>
                      <a:pt x="182114" y="41910"/>
                      <a:pt x="183304" y="33020"/>
                    </a:cubicBezTo>
                    <a:cubicBezTo>
                      <a:pt x="184494" y="25400"/>
                      <a:pt x="204716" y="10160"/>
                      <a:pt x="211853" y="12700"/>
                    </a:cubicBezTo>
                    <a:cubicBezTo>
                      <a:pt x="220180" y="13970"/>
                      <a:pt x="232076" y="35560"/>
                      <a:pt x="229696" y="44450"/>
                    </a:cubicBezTo>
                    <a:cubicBezTo>
                      <a:pt x="228507" y="52070"/>
                      <a:pt x="220180" y="58420"/>
                      <a:pt x="207095" y="62230"/>
                    </a:cubicBezTo>
                    <a:cubicBezTo>
                      <a:pt x="174977" y="72390"/>
                      <a:pt x="46506" y="66040"/>
                      <a:pt x="17956" y="49530"/>
                    </a:cubicBezTo>
                    <a:cubicBezTo>
                      <a:pt x="7250" y="41910"/>
                      <a:pt x="-1076" y="29210"/>
                      <a:pt x="113" y="21590"/>
                    </a:cubicBezTo>
                    <a:cubicBezTo>
                      <a:pt x="2492" y="12700"/>
                      <a:pt x="29852" y="0"/>
                      <a:pt x="29852" y="0"/>
                    </a:cubicBezTo>
                  </a:path>
                </a:pathLst>
              </a:custGeom>
              <a:solidFill>
                <a:srgbClr val="0571D3"/>
              </a:solidFill>
              <a:ln cap="sq">
                <a:noFill/>
                <a:prstDash val="solid"/>
                <a:miter/>
              </a:ln>
            </p:spPr>
          </p:sp>
        </p:grpSp>
        <p:sp>
          <p:nvSpPr>
            <p:cNvPr id="80" name="TextBox 80"/>
            <p:cNvSpPr txBox="1"/>
            <p:nvPr/>
          </p:nvSpPr>
          <p:spPr>
            <a:xfrm>
              <a:off x="2280656"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0</a:t>
              </a:r>
            </a:p>
          </p:txBody>
        </p:sp>
        <p:sp>
          <p:nvSpPr>
            <p:cNvPr id="81" name="TextBox 81"/>
            <p:cNvSpPr txBox="1"/>
            <p:nvPr/>
          </p:nvSpPr>
          <p:spPr>
            <a:xfrm>
              <a:off x="4005875"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1</a:t>
              </a:r>
            </a:p>
          </p:txBody>
        </p:sp>
        <p:sp>
          <p:nvSpPr>
            <p:cNvPr id="82" name="TextBox 82"/>
            <p:cNvSpPr txBox="1"/>
            <p:nvPr/>
          </p:nvSpPr>
          <p:spPr>
            <a:xfrm>
              <a:off x="5746651"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2</a:t>
              </a:r>
            </a:p>
          </p:txBody>
        </p:sp>
        <p:sp>
          <p:nvSpPr>
            <p:cNvPr id="83" name="TextBox 83"/>
            <p:cNvSpPr txBox="1"/>
            <p:nvPr/>
          </p:nvSpPr>
          <p:spPr>
            <a:xfrm>
              <a:off x="7386104"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3</a:t>
              </a:r>
            </a:p>
          </p:txBody>
        </p:sp>
        <p:sp>
          <p:nvSpPr>
            <p:cNvPr id="84" name="TextBox 84"/>
            <p:cNvSpPr txBox="1"/>
            <p:nvPr/>
          </p:nvSpPr>
          <p:spPr>
            <a:xfrm>
              <a:off x="0" y="134512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0</a:t>
              </a:r>
            </a:p>
          </p:txBody>
        </p:sp>
        <p:grpSp>
          <p:nvGrpSpPr>
            <p:cNvPr id="85" name="Group 85"/>
            <p:cNvGrpSpPr/>
            <p:nvPr/>
          </p:nvGrpSpPr>
          <p:grpSpPr>
            <a:xfrm>
              <a:off x="954739" y="1187143"/>
              <a:ext cx="102606" cy="352884"/>
              <a:chOff x="0" y="0"/>
              <a:chExt cx="155831" cy="535940"/>
            </a:xfrm>
          </p:grpSpPr>
          <p:sp>
            <p:nvSpPr>
              <p:cNvPr id="86" name="Freeform 86"/>
              <p:cNvSpPr/>
              <p:nvPr/>
            </p:nvSpPr>
            <p:spPr>
              <a:xfrm>
                <a:off x="38752" y="50800"/>
                <a:ext cx="69800" cy="434340"/>
              </a:xfrm>
              <a:custGeom>
                <a:avLst/>
                <a:gdLst/>
                <a:ahLst/>
                <a:cxnLst/>
                <a:rect l="l" t="t" r="r" b="b"/>
                <a:pathLst>
                  <a:path w="69800" h="434340">
                    <a:moveTo>
                      <a:pt x="56412" y="25400"/>
                    </a:moveTo>
                    <a:cubicBezTo>
                      <a:pt x="63549" y="424180"/>
                      <a:pt x="52843" y="434340"/>
                      <a:pt x="44517" y="434340"/>
                    </a:cubicBezTo>
                    <a:cubicBezTo>
                      <a:pt x="36190" y="433070"/>
                      <a:pt x="23105" y="414020"/>
                      <a:pt x="21915" y="406400"/>
                    </a:cubicBezTo>
                    <a:cubicBezTo>
                      <a:pt x="21915" y="398780"/>
                      <a:pt x="29052" y="388620"/>
                      <a:pt x="35000" y="386080"/>
                    </a:cubicBezTo>
                    <a:cubicBezTo>
                      <a:pt x="42138" y="383540"/>
                      <a:pt x="57602" y="386080"/>
                      <a:pt x="63549" y="391160"/>
                    </a:cubicBezTo>
                    <a:cubicBezTo>
                      <a:pt x="68308" y="396240"/>
                      <a:pt x="70687" y="407670"/>
                      <a:pt x="69497" y="414020"/>
                    </a:cubicBezTo>
                    <a:cubicBezTo>
                      <a:pt x="67118" y="421640"/>
                      <a:pt x="54033" y="434340"/>
                      <a:pt x="46896" y="434340"/>
                    </a:cubicBezTo>
                    <a:cubicBezTo>
                      <a:pt x="38569" y="433070"/>
                      <a:pt x="29052" y="424180"/>
                      <a:pt x="21915" y="408940"/>
                    </a:cubicBezTo>
                    <a:cubicBezTo>
                      <a:pt x="503" y="358140"/>
                      <a:pt x="-7824" y="77470"/>
                      <a:pt x="8830" y="25400"/>
                    </a:cubicBezTo>
                    <a:cubicBezTo>
                      <a:pt x="14778" y="10160"/>
                      <a:pt x="23105" y="1270"/>
                      <a:pt x="30242" y="0"/>
                    </a:cubicBezTo>
                    <a:cubicBezTo>
                      <a:pt x="38569" y="0"/>
                      <a:pt x="56412" y="25400"/>
                      <a:pt x="56412" y="25400"/>
                    </a:cubicBezTo>
                  </a:path>
                </a:pathLst>
              </a:custGeom>
              <a:solidFill>
                <a:srgbClr val="0571D3"/>
              </a:solidFill>
              <a:ln cap="sq">
                <a:noFill/>
                <a:prstDash val="solid"/>
                <a:miter/>
              </a:ln>
            </p:spPr>
          </p:sp>
        </p:grpSp>
        <p:grpSp>
          <p:nvGrpSpPr>
            <p:cNvPr id="87" name="Group 87"/>
            <p:cNvGrpSpPr/>
            <p:nvPr/>
          </p:nvGrpSpPr>
          <p:grpSpPr>
            <a:xfrm>
              <a:off x="2742111" y="1196341"/>
              <a:ext cx="93990" cy="379643"/>
              <a:chOff x="0" y="0"/>
              <a:chExt cx="142746" cy="576580"/>
            </a:xfrm>
          </p:grpSpPr>
          <p:sp>
            <p:nvSpPr>
              <p:cNvPr id="88" name="Freeform 88"/>
              <p:cNvSpPr/>
              <p:nvPr/>
            </p:nvSpPr>
            <p:spPr>
              <a:xfrm>
                <a:off x="32402" y="50800"/>
                <a:ext cx="63065" cy="474980"/>
              </a:xfrm>
              <a:custGeom>
                <a:avLst/>
                <a:gdLst/>
                <a:ahLst/>
                <a:cxnLst/>
                <a:rect l="l" t="t" r="r" b="b"/>
                <a:pathLst>
                  <a:path w="63065" h="474980">
                    <a:moveTo>
                      <a:pt x="62762" y="25400"/>
                    </a:moveTo>
                    <a:cubicBezTo>
                      <a:pt x="56814" y="464820"/>
                      <a:pt x="46108" y="474980"/>
                      <a:pt x="37782" y="474980"/>
                    </a:cubicBezTo>
                    <a:cubicBezTo>
                      <a:pt x="29455" y="473710"/>
                      <a:pt x="15180" y="454660"/>
                      <a:pt x="15180" y="447040"/>
                    </a:cubicBezTo>
                    <a:cubicBezTo>
                      <a:pt x="15180" y="438150"/>
                      <a:pt x="28265" y="426720"/>
                      <a:pt x="35402" y="424180"/>
                    </a:cubicBezTo>
                    <a:cubicBezTo>
                      <a:pt x="41350" y="422910"/>
                      <a:pt x="52056" y="426720"/>
                      <a:pt x="56814" y="431800"/>
                    </a:cubicBezTo>
                    <a:cubicBezTo>
                      <a:pt x="61573" y="436880"/>
                      <a:pt x="63952" y="448310"/>
                      <a:pt x="62762" y="454660"/>
                    </a:cubicBezTo>
                    <a:cubicBezTo>
                      <a:pt x="60383" y="462280"/>
                      <a:pt x="48488" y="474980"/>
                      <a:pt x="40161" y="474980"/>
                    </a:cubicBezTo>
                    <a:cubicBezTo>
                      <a:pt x="31834" y="474980"/>
                      <a:pt x="22317" y="464820"/>
                      <a:pt x="15180" y="449580"/>
                    </a:cubicBezTo>
                    <a:cubicBezTo>
                      <a:pt x="-6232" y="394970"/>
                      <a:pt x="-3853" y="80010"/>
                      <a:pt x="15180" y="25400"/>
                    </a:cubicBezTo>
                    <a:cubicBezTo>
                      <a:pt x="21128" y="10160"/>
                      <a:pt x="28265" y="1270"/>
                      <a:pt x="36592" y="0"/>
                    </a:cubicBezTo>
                    <a:cubicBezTo>
                      <a:pt x="44919" y="0"/>
                      <a:pt x="62762" y="25400"/>
                      <a:pt x="62762" y="25400"/>
                    </a:cubicBezTo>
                  </a:path>
                </a:pathLst>
              </a:custGeom>
              <a:solidFill>
                <a:srgbClr val="0571D3"/>
              </a:solidFill>
              <a:ln cap="sq">
                <a:noFill/>
                <a:prstDash val="solid"/>
                <a:miter/>
              </a:ln>
            </p:spPr>
          </p:sp>
        </p:grpSp>
        <p:grpSp>
          <p:nvGrpSpPr>
            <p:cNvPr id="89" name="Group 89"/>
            <p:cNvGrpSpPr/>
            <p:nvPr/>
          </p:nvGrpSpPr>
          <p:grpSpPr>
            <a:xfrm>
              <a:off x="4504419" y="1196341"/>
              <a:ext cx="102606" cy="370445"/>
              <a:chOff x="0" y="0"/>
              <a:chExt cx="155831" cy="562610"/>
            </a:xfrm>
          </p:grpSpPr>
          <p:sp>
            <p:nvSpPr>
              <p:cNvPr id="90" name="Freeform 90"/>
              <p:cNvSpPr/>
              <p:nvPr/>
            </p:nvSpPr>
            <p:spPr>
              <a:xfrm>
                <a:off x="36242" y="50663"/>
                <a:ext cx="72008" cy="461147"/>
              </a:xfrm>
              <a:custGeom>
                <a:avLst/>
                <a:gdLst/>
                <a:ahLst/>
                <a:cxnLst/>
                <a:rect l="l" t="t" r="r" b="b"/>
                <a:pathLst>
                  <a:path w="72008" h="461147">
                    <a:moveTo>
                      <a:pt x="72007" y="25537"/>
                    </a:moveTo>
                    <a:cubicBezTo>
                      <a:pt x="51785" y="452257"/>
                      <a:pt x="41079" y="461147"/>
                      <a:pt x="33942" y="461147"/>
                    </a:cubicBezTo>
                    <a:cubicBezTo>
                      <a:pt x="25615" y="461147"/>
                      <a:pt x="10151" y="440827"/>
                      <a:pt x="11340" y="433207"/>
                    </a:cubicBezTo>
                    <a:cubicBezTo>
                      <a:pt x="12530" y="424317"/>
                      <a:pt x="31562" y="409077"/>
                      <a:pt x="38700" y="410347"/>
                    </a:cubicBezTo>
                    <a:cubicBezTo>
                      <a:pt x="47027" y="411617"/>
                      <a:pt x="58922" y="433207"/>
                      <a:pt x="57733" y="440827"/>
                    </a:cubicBezTo>
                    <a:cubicBezTo>
                      <a:pt x="56543" y="449717"/>
                      <a:pt x="43458" y="461147"/>
                      <a:pt x="36321" y="461147"/>
                    </a:cubicBezTo>
                    <a:cubicBezTo>
                      <a:pt x="27994" y="461147"/>
                      <a:pt x="17288" y="450987"/>
                      <a:pt x="11340" y="435747"/>
                    </a:cubicBezTo>
                    <a:cubicBezTo>
                      <a:pt x="-8882" y="381137"/>
                      <a:pt x="-555" y="67447"/>
                      <a:pt x="24425" y="19187"/>
                    </a:cubicBezTo>
                    <a:cubicBezTo>
                      <a:pt x="31562" y="6487"/>
                      <a:pt x="42268" y="-1133"/>
                      <a:pt x="50595" y="137"/>
                    </a:cubicBezTo>
                    <a:cubicBezTo>
                      <a:pt x="58922" y="1407"/>
                      <a:pt x="72007" y="25537"/>
                      <a:pt x="72007" y="25537"/>
                    </a:cubicBezTo>
                  </a:path>
                </a:pathLst>
              </a:custGeom>
              <a:solidFill>
                <a:srgbClr val="0571D3"/>
              </a:solidFill>
              <a:ln cap="sq">
                <a:noFill/>
                <a:prstDash val="solid"/>
                <a:miter/>
              </a:ln>
            </p:spPr>
          </p:sp>
        </p:grpSp>
        <p:grpSp>
          <p:nvGrpSpPr>
            <p:cNvPr id="91" name="Group 91"/>
            <p:cNvGrpSpPr/>
            <p:nvPr/>
          </p:nvGrpSpPr>
          <p:grpSpPr>
            <a:xfrm>
              <a:off x="6148457" y="1196341"/>
              <a:ext cx="102606" cy="343686"/>
              <a:chOff x="0" y="0"/>
              <a:chExt cx="155831" cy="521970"/>
            </a:xfrm>
          </p:grpSpPr>
          <p:sp>
            <p:nvSpPr>
              <p:cNvPr id="92" name="Freeform 92"/>
              <p:cNvSpPr/>
              <p:nvPr/>
            </p:nvSpPr>
            <p:spPr>
              <a:xfrm>
                <a:off x="37921" y="50800"/>
                <a:ext cx="69203" cy="420529"/>
              </a:xfrm>
              <a:custGeom>
                <a:avLst/>
                <a:gdLst/>
                <a:ahLst/>
                <a:cxnLst/>
                <a:rect l="l" t="t" r="r" b="b"/>
                <a:pathLst>
                  <a:path w="69203" h="420529">
                    <a:moveTo>
                      <a:pt x="56054" y="20320"/>
                    </a:moveTo>
                    <a:cubicBezTo>
                      <a:pt x="65570" y="408940"/>
                      <a:pt x="59622" y="417830"/>
                      <a:pt x="52485" y="419100"/>
                    </a:cubicBezTo>
                    <a:cubicBezTo>
                      <a:pt x="44158" y="420370"/>
                      <a:pt x="23936" y="407670"/>
                      <a:pt x="22746" y="400050"/>
                    </a:cubicBezTo>
                    <a:cubicBezTo>
                      <a:pt x="20367" y="391160"/>
                      <a:pt x="34642" y="370840"/>
                      <a:pt x="41779" y="369570"/>
                    </a:cubicBezTo>
                    <a:cubicBezTo>
                      <a:pt x="50106" y="368300"/>
                      <a:pt x="69139" y="383540"/>
                      <a:pt x="69139" y="392430"/>
                    </a:cubicBezTo>
                    <a:cubicBezTo>
                      <a:pt x="70328" y="400050"/>
                      <a:pt x="54864" y="419100"/>
                      <a:pt x="46537" y="420370"/>
                    </a:cubicBezTo>
                    <a:cubicBezTo>
                      <a:pt x="39400" y="421640"/>
                      <a:pt x="29883" y="415290"/>
                      <a:pt x="22746" y="402590"/>
                    </a:cubicBezTo>
                    <a:cubicBezTo>
                      <a:pt x="145" y="359410"/>
                      <a:pt x="-8182" y="73660"/>
                      <a:pt x="9661" y="24130"/>
                    </a:cubicBezTo>
                    <a:cubicBezTo>
                      <a:pt x="14419" y="8890"/>
                      <a:pt x="23936" y="1270"/>
                      <a:pt x="31073" y="0"/>
                    </a:cubicBezTo>
                    <a:cubicBezTo>
                      <a:pt x="39400" y="0"/>
                      <a:pt x="56054" y="20320"/>
                      <a:pt x="56054" y="20320"/>
                    </a:cubicBezTo>
                  </a:path>
                </a:pathLst>
              </a:custGeom>
              <a:solidFill>
                <a:srgbClr val="0571D3"/>
              </a:solidFill>
              <a:ln cap="sq">
                <a:noFill/>
                <a:prstDash val="solid"/>
                <a:miter/>
              </a:ln>
            </p:spPr>
          </p:sp>
        </p:grpSp>
        <p:grpSp>
          <p:nvGrpSpPr>
            <p:cNvPr id="93" name="Group 93"/>
            <p:cNvGrpSpPr/>
            <p:nvPr/>
          </p:nvGrpSpPr>
          <p:grpSpPr>
            <a:xfrm>
              <a:off x="6182137" y="2249977"/>
              <a:ext cx="93990" cy="334487"/>
              <a:chOff x="0" y="0"/>
              <a:chExt cx="142746" cy="508000"/>
            </a:xfrm>
          </p:grpSpPr>
          <p:sp>
            <p:nvSpPr>
              <p:cNvPr id="94" name="Freeform 94"/>
              <p:cNvSpPr/>
              <p:nvPr/>
            </p:nvSpPr>
            <p:spPr>
              <a:xfrm>
                <a:off x="31966" y="50693"/>
                <a:ext cx="63198" cy="405313"/>
              </a:xfrm>
              <a:custGeom>
                <a:avLst/>
                <a:gdLst/>
                <a:ahLst/>
                <a:cxnLst/>
                <a:rect l="l" t="t" r="r" b="b"/>
                <a:pathLst>
                  <a:path w="63198" h="405313">
                    <a:moveTo>
                      <a:pt x="63198" y="24237"/>
                    </a:moveTo>
                    <a:cubicBezTo>
                      <a:pt x="56061" y="396347"/>
                      <a:pt x="45355" y="406507"/>
                      <a:pt x="38218" y="405237"/>
                    </a:cubicBezTo>
                    <a:cubicBezTo>
                      <a:pt x="29891" y="405237"/>
                      <a:pt x="15616" y="386187"/>
                      <a:pt x="15616" y="377297"/>
                    </a:cubicBezTo>
                    <a:cubicBezTo>
                      <a:pt x="15616" y="370947"/>
                      <a:pt x="21564" y="360787"/>
                      <a:pt x="27512" y="358247"/>
                    </a:cubicBezTo>
                    <a:cubicBezTo>
                      <a:pt x="34649" y="354437"/>
                      <a:pt x="50113" y="356977"/>
                      <a:pt x="56061" y="363327"/>
                    </a:cubicBezTo>
                    <a:cubicBezTo>
                      <a:pt x="60819" y="367137"/>
                      <a:pt x="64388" y="378567"/>
                      <a:pt x="62009" y="386187"/>
                    </a:cubicBezTo>
                    <a:cubicBezTo>
                      <a:pt x="59629" y="393807"/>
                      <a:pt x="47734" y="405237"/>
                      <a:pt x="40597" y="405237"/>
                    </a:cubicBezTo>
                    <a:cubicBezTo>
                      <a:pt x="32270" y="405237"/>
                      <a:pt x="21564" y="396347"/>
                      <a:pt x="15616" y="379837"/>
                    </a:cubicBezTo>
                    <a:cubicBezTo>
                      <a:pt x="-4606" y="331577"/>
                      <a:pt x="-5796" y="73767"/>
                      <a:pt x="15616" y="24237"/>
                    </a:cubicBezTo>
                    <a:cubicBezTo>
                      <a:pt x="21564" y="8997"/>
                      <a:pt x="33459" y="-1163"/>
                      <a:pt x="41786" y="107"/>
                    </a:cubicBezTo>
                    <a:cubicBezTo>
                      <a:pt x="50113" y="107"/>
                      <a:pt x="63198" y="24237"/>
                      <a:pt x="63198" y="24237"/>
                    </a:cubicBezTo>
                  </a:path>
                </a:pathLst>
              </a:custGeom>
              <a:solidFill>
                <a:srgbClr val="0571D3"/>
              </a:solidFill>
              <a:ln cap="sq">
                <a:noFill/>
                <a:prstDash val="solid"/>
                <a:miter/>
              </a:ln>
            </p:spPr>
          </p:sp>
        </p:grpSp>
        <p:grpSp>
          <p:nvGrpSpPr>
            <p:cNvPr id="95" name="Group 95"/>
            <p:cNvGrpSpPr/>
            <p:nvPr/>
          </p:nvGrpSpPr>
          <p:grpSpPr>
            <a:xfrm>
              <a:off x="4504419" y="2276736"/>
              <a:ext cx="93990" cy="325289"/>
              <a:chOff x="0" y="0"/>
              <a:chExt cx="142746" cy="494030"/>
            </a:xfrm>
          </p:grpSpPr>
          <p:sp>
            <p:nvSpPr>
              <p:cNvPr id="96" name="Freeform 96"/>
              <p:cNvSpPr/>
              <p:nvPr/>
            </p:nvSpPr>
            <p:spPr>
              <a:xfrm>
                <a:off x="32858" y="50693"/>
                <a:ext cx="62306" cy="392537"/>
              </a:xfrm>
              <a:custGeom>
                <a:avLst/>
                <a:gdLst/>
                <a:ahLst/>
                <a:cxnLst/>
                <a:rect l="l" t="t" r="r" b="b"/>
                <a:pathLst>
                  <a:path w="62306" h="392537">
                    <a:moveTo>
                      <a:pt x="62306" y="25507"/>
                    </a:moveTo>
                    <a:cubicBezTo>
                      <a:pt x="55169" y="382377"/>
                      <a:pt x="44463" y="392537"/>
                      <a:pt x="37326" y="392537"/>
                    </a:cubicBezTo>
                    <a:cubicBezTo>
                      <a:pt x="28999" y="391267"/>
                      <a:pt x="14724" y="372217"/>
                      <a:pt x="14724" y="364597"/>
                    </a:cubicBezTo>
                    <a:cubicBezTo>
                      <a:pt x="14724" y="356977"/>
                      <a:pt x="20672" y="346817"/>
                      <a:pt x="26620" y="344277"/>
                    </a:cubicBezTo>
                    <a:cubicBezTo>
                      <a:pt x="33757" y="341737"/>
                      <a:pt x="50411" y="344277"/>
                      <a:pt x="55169" y="349357"/>
                    </a:cubicBezTo>
                    <a:cubicBezTo>
                      <a:pt x="59927" y="354437"/>
                      <a:pt x="63496" y="365867"/>
                      <a:pt x="61117" y="372217"/>
                    </a:cubicBezTo>
                    <a:cubicBezTo>
                      <a:pt x="58737" y="379837"/>
                      <a:pt x="46842" y="392537"/>
                      <a:pt x="39705" y="392537"/>
                    </a:cubicBezTo>
                    <a:cubicBezTo>
                      <a:pt x="31378" y="392537"/>
                      <a:pt x="20672" y="382377"/>
                      <a:pt x="14724" y="367137"/>
                    </a:cubicBezTo>
                    <a:cubicBezTo>
                      <a:pt x="-4309" y="318877"/>
                      <a:pt x="-5498" y="72497"/>
                      <a:pt x="14724" y="25507"/>
                    </a:cubicBezTo>
                    <a:cubicBezTo>
                      <a:pt x="20672" y="8997"/>
                      <a:pt x="32567" y="-1163"/>
                      <a:pt x="40894" y="107"/>
                    </a:cubicBezTo>
                    <a:cubicBezTo>
                      <a:pt x="49221" y="107"/>
                      <a:pt x="62306" y="25507"/>
                      <a:pt x="62306" y="25507"/>
                    </a:cubicBezTo>
                  </a:path>
                </a:pathLst>
              </a:custGeom>
              <a:solidFill>
                <a:srgbClr val="0571D3"/>
              </a:solidFill>
              <a:ln cap="sq">
                <a:noFill/>
                <a:prstDash val="solid"/>
                <a:miter/>
              </a:ln>
            </p:spPr>
          </p:sp>
        </p:grpSp>
        <p:grpSp>
          <p:nvGrpSpPr>
            <p:cNvPr id="97" name="Group 97"/>
            <p:cNvGrpSpPr/>
            <p:nvPr/>
          </p:nvGrpSpPr>
          <p:grpSpPr>
            <a:xfrm>
              <a:off x="2699816" y="2276736"/>
              <a:ext cx="102606" cy="379643"/>
              <a:chOff x="0" y="0"/>
              <a:chExt cx="155831" cy="576580"/>
            </a:xfrm>
          </p:grpSpPr>
          <p:sp>
            <p:nvSpPr>
              <p:cNvPr id="98" name="Freeform 98"/>
              <p:cNvSpPr/>
              <p:nvPr/>
            </p:nvSpPr>
            <p:spPr>
              <a:xfrm>
                <a:off x="36625" y="50641"/>
                <a:ext cx="71624" cy="473957"/>
              </a:xfrm>
              <a:custGeom>
                <a:avLst/>
                <a:gdLst/>
                <a:ahLst/>
                <a:cxnLst/>
                <a:rect l="l" t="t" r="r" b="b"/>
                <a:pathLst>
                  <a:path w="71624" h="473957">
                    <a:moveTo>
                      <a:pt x="71624" y="25559"/>
                    </a:moveTo>
                    <a:cubicBezTo>
                      <a:pt x="52591" y="464979"/>
                      <a:pt x="41885" y="475139"/>
                      <a:pt x="33559" y="473869"/>
                    </a:cubicBezTo>
                    <a:cubicBezTo>
                      <a:pt x="26421" y="473869"/>
                      <a:pt x="10957" y="454819"/>
                      <a:pt x="12147" y="445929"/>
                    </a:cubicBezTo>
                    <a:cubicBezTo>
                      <a:pt x="12147" y="438309"/>
                      <a:pt x="31179" y="423069"/>
                      <a:pt x="39506" y="424339"/>
                    </a:cubicBezTo>
                    <a:cubicBezTo>
                      <a:pt x="46644" y="425609"/>
                      <a:pt x="59729" y="445929"/>
                      <a:pt x="58539" y="454819"/>
                    </a:cubicBezTo>
                    <a:cubicBezTo>
                      <a:pt x="57350" y="462439"/>
                      <a:pt x="44265" y="475139"/>
                      <a:pt x="35938" y="473869"/>
                    </a:cubicBezTo>
                    <a:cubicBezTo>
                      <a:pt x="28800" y="473869"/>
                      <a:pt x="18094" y="464979"/>
                      <a:pt x="10957" y="448469"/>
                    </a:cubicBezTo>
                    <a:cubicBezTo>
                      <a:pt x="-9265" y="393859"/>
                      <a:pt x="251" y="68739"/>
                      <a:pt x="25232" y="19209"/>
                    </a:cubicBezTo>
                    <a:cubicBezTo>
                      <a:pt x="32369" y="5239"/>
                      <a:pt x="43075" y="-1111"/>
                      <a:pt x="51402" y="159"/>
                    </a:cubicBezTo>
                    <a:cubicBezTo>
                      <a:pt x="58539" y="1429"/>
                      <a:pt x="71624" y="25559"/>
                      <a:pt x="71624" y="25559"/>
                    </a:cubicBezTo>
                  </a:path>
                </a:pathLst>
              </a:custGeom>
              <a:solidFill>
                <a:srgbClr val="0571D3"/>
              </a:solidFill>
              <a:ln cap="sq">
                <a:noFill/>
                <a:prstDash val="solid"/>
                <a:miter/>
              </a:ln>
            </p:spPr>
          </p:sp>
        </p:grpSp>
        <p:grpSp>
          <p:nvGrpSpPr>
            <p:cNvPr id="99" name="Group 99"/>
            <p:cNvGrpSpPr/>
            <p:nvPr/>
          </p:nvGrpSpPr>
          <p:grpSpPr>
            <a:xfrm>
              <a:off x="971970" y="2285934"/>
              <a:ext cx="102606" cy="334487"/>
              <a:chOff x="0" y="0"/>
              <a:chExt cx="155831" cy="508000"/>
            </a:xfrm>
          </p:grpSpPr>
          <p:sp>
            <p:nvSpPr>
              <p:cNvPr id="100" name="Freeform 100"/>
              <p:cNvSpPr/>
              <p:nvPr/>
            </p:nvSpPr>
            <p:spPr>
              <a:xfrm>
                <a:off x="37397" y="50641"/>
                <a:ext cx="70852" cy="405382"/>
              </a:xfrm>
              <a:custGeom>
                <a:avLst/>
                <a:gdLst/>
                <a:ahLst/>
                <a:cxnLst/>
                <a:rect l="l" t="t" r="r" b="b"/>
                <a:pathLst>
                  <a:path w="70852" h="405382">
                    <a:moveTo>
                      <a:pt x="70852" y="24289"/>
                    </a:moveTo>
                    <a:cubicBezTo>
                      <a:pt x="49440" y="400209"/>
                      <a:pt x="39924" y="406559"/>
                      <a:pt x="32787" y="405289"/>
                    </a:cubicBezTo>
                    <a:cubicBezTo>
                      <a:pt x="24460" y="404019"/>
                      <a:pt x="8996" y="386239"/>
                      <a:pt x="10185" y="377349"/>
                    </a:cubicBezTo>
                    <a:cubicBezTo>
                      <a:pt x="11375" y="369729"/>
                      <a:pt x="30407" y="353219"/>
                      <a:pt x="37545" y="355759"/>
                    </a:cubicBezTo>
                    <a:cubicBezTo>
                      <a:pt x="45872" y="357029"/>
                      <a:pt x="57767" y="377349"/>
                      <a:pt x="56578" y="386239"/>
                    </a:cubicBezTo>
                    <a:cubicBezTo>
                      <a:pt x="56578" y="393859"/>
                      <a:pt x="42303" y="405289"/>
                      <a:pt x="35166" y="405289"/>
                    </a:cubicBezTo>
                    <a:cubicBezTo>
                      <a:pt x="26839" y="405289"/>
                      <a:pt x="16133" y="396399"/>
                      <a:pt x="10185" y="379889"/>
                    </a:cubicBezTo>
                    <a:cubicBezTo>
                      <a:pt x="-8848" y="331629"/>
                      <a:pt x="669" y="62389"/>
                      <a:pt x="23270" y="19209"/>
                    </a:cubicBezTo>
                    <a:cubicBezTo>
                      <a:pt x="30407" y="5239"/>
                      <a:pt x="41113" y="-1111"/>
                      <a:pt x="49440" y="159"/>
                    </a:cubicBezTo>
                    <a:cubicBezTo>
                      <a:pt x="57767" y="159"/>
                      <a:pt x="70852" y="24289"/>
                      <a:pt x="70852" y="24289"/>
                    </a:cubicBezTo>
                  </a:path>
                </a:pathLst>
              </a:custGeom>
              <a:solidFill>
                <a:srgbClr val="0571D3"/>
              </a:solidFill>
              <a:ln cap="sq">
                <a:noFill/>
                <a:prstDash val="solid"/>
                <a:miter/>
              </a:ln>
            </p:spPr>
          </p:sp>
        </p:grpSp>
        <p:grpSp>
          <p:nvGrpSpPr>
            <p:cNvPr id="101" name="Group 101"/>
            <p:cNvGrpSpPr/>
            <p:nvPr/>
          </p:nvGrpSpPr>
          <p:grpSpPr>
            <a:xfrm>
              <a:off x="954739" y="3302776"/>
              <a:ext cx="102606" cy="343686"/>
              <a:chOff x="0" y="0"/>
              <a:chExt cx="155831" cy="521970"/>
            </a:xfrm>
          </p:grpSpPr>
          <p:sp>
            <p:nvSpPr>
              <p:cNvPr id="102" name="Freeform 102"/>
              <p:cNvSpPr/>
              <p:nvPr/>
            </p:nvSpPr>
            <p:spPr>
              <a:xfrm>
                <a:off x="47013" y="55085"/>
                <a:ext cx="61237" cy="411650"/>
              </a:xfrm>
              <a:custGeom>
                <a:avLst/>
                <a:gdLst/>
                <a:ahLst/>
                <a:cxnLst/>
                <a:rect l="l" t="t" r="r" b="b"/>
                <a:pathLst>
                  <a:path w="61237" h="411650">
                    <a:moveTo>
                      <a:pt x="61236" y="27767"/>
                    </a:moveTo>
                    <a:cubicBezTo>
                      <a:pt x="56478" y="366081"/>
                      <a:pt x="50530" y="393699"/>
                      <a:pt x="39824" y="404746"/>
                    </a:cubicBezTo>
                    <a:cubicBezTo>
                      <a:pt x="33877" y="411650"/>
                      <a:pt x="24360" y="413031"/>
                      <a:pt x="18412" y="410269"/>
                    </a:cubicBezTo>
                    <a:cubicBezTo>
                      <a:pt x="11275" y="407507"/>
                      <a:pt x="569" y="392318"/>
                      <a:pt x="569" y="384033"/>
                    </a:cubicBezTo>
                    <a:cubicBezTo>
                      <a:pt x="1759" y="374366"/>
                      <a:pt x="18412" y="356415"/>
                      <a:pt x="25550" y="356415"/>
                    </a:cubicBezTo>
                    <a:cubicBezTo>
                      <a:pt x="33877" y="356415"/>
                      <a:pt x="48151" y="377128"/>
                      <a:pt x="48151" y="386794"/>
                    </a:cubicBezTo>
                    <a:cubicBezTo>
                      <a:pt x="48151" y="395080"/>
                      <a:pt x="36256" y="410269"/>
                      <a:pt x="29118" y="411650"/>
                    </a:cubicBezTo>
                    <a:cubicBezTo>
                      <a:pt x="20791" y="411650"/>
                      <a:pt x="4138" y="399222"/>
                      <a:pt x="569" y="386794"/>
                    </a:cubicBezTo>
                    <a:cubicBezTo>
                      <a:pt x="-3000" y="374366"/>
                      <a:pt x="11275" y="359177"/>
                      <a:pt x="13654" y="332940"/>
                    </a:cubicBezTo>
                    <a:cubicBezTo>
                      <a:pt x="20791" y="272182"/>
                      <a:pt x="-4189" y="62289"/>
                      <a:pt x="14844" y="20863"/>
                    </a:cubicBezTo>
                    <a:cubicBezTo>
                      <a:pt x="20791" y="7054"/>
                      <a:pt x="32687" y="-1231"/>
                      <a:pt x="41014" y="150"/>
                    </a:cubicBezTo>
                    <a:cubicBezTo>
                      <a:pt x="48151" y="1531"/>
                      <a:pt x="61236" y="27767"/>
                      <a:pt x="61236" y="27767"/>
                    </a:cubicBezTo>
                  </a:path>
                </a:pathLst>
              </a:custGeom>
              <a:solidFill>
                <a:srgbClr val="0571D3"/>
              </a:solidFill>
              <a:ln cap="sq">
                <a:noFill/>
                <a:prstDash val="solid"/>
                <a:miter/>
              </a:ln>
            </p:spPr>
          </p:sp>
        </p:grpSp>
        <p:grpSp>
          <p:nvGrpSpPr>
            <p:cNvPr id="103" name="Group 103"/>
            <p:cNvGrpSpPr/>
            <p:nvPr/>
          </p:nvGrpSpPr>
          <p:grpSpPr>
            <a:xfrm>
              <a:off x="2733495" y="3311975"/>
              <a:ext cx="111221" cy="271771"/>
              <a:chOff x="0" y="0"/>
              <a:chExt cx="168916" cy="412750"/>
            </a:xfrm>
          </p:grpSpPr>
          <p:sp>
            <p:nvSpPr>
              <p:cNvPr id="104" name="Freeform 104"/>
              <p:cNvSpPr/>
              <p:nvPr/>
            </p:nvSpPr>
            <p:spPr>
              <a:xfrm>
                <a:off x="42946" y="50693"/>
                <a:ext cx="78388" cy="310150"/>
              </a:xfrm>
              <a:custGeom>
                <a:avLst/>
                <a:gdLst/>
                <a:ahLst/>
                <a:cxnLst/>
                <a:rect l="l" t="t" r="r" b="b"/>
                <a:pathLst>
                  <a:path w="78388" h="310150">
                    <a:moveTo>
                      <a:pt x="52218" y="24237"/>
                    </a:moveTo>
                    <a:cubicBezTo>
                      <a:pt x="73630" y="299827"/>
                      <a:pt x="61735" y="308717"/>
                      <a:pt x="53408" y="309987"/>
                    </a:cubicBezTo>
                    <a:cubicBezTo>
                      <a:pt x="47460" y="311257"/>
                      <a:pt x="37944" y="304907"/>
                      <a:pt x="34375" y="298557"/>
                    </a:cubicBezTo>
                    <a:cubicBezTo>
                      <a:pt x="30806" y="290937"/>
                      <a:pt x="31996" y="274427"/>
                      <a:pt x="36754" y="266807"/>
                    </a:cubicBezTo>
                    <a:cubicBezTo>
                      <a:pt x="41512" y="261727"/>
                      <a:pt x="51029" y="257917"/>
                      <a:pt x="58166" y="259187"/>
                    </a:cubicBezTo>
                    <a:cubicBezTo>
                      <a:pt x="65303" y="261727"/>
                      <a:pt x="78388" y="273157"/>
                      <a:pt x="78388" y="282047"/>
                    </a:cubicBezTo>
                    <a:cubicBezTo>
                      <a:pt x="78388" y="289667"/>
                      <a:pt x="64114" y="308717"/>
                      <a:pt x="55787" y="309987"/>
                    </a:cubicBezTo>
                    <a:cubicBezTo>
                      <a:pt x="48649" y="311257"/>
                      <a:pt x="39133" y="304907"/>
                      <a:pt x="31996" y="293477"/>
                    </a:cubicBezTo>
                    <a:cubicBezTo>
                      <a:pt x="11773" y="257917"/>
                      <a:pt x="-9639" y="66147"/>
                      <a:pt x="4636" y="24237"/>
                    </a:cubicBezTo>
                    <a:cubicBezTo>
                      <a:pt x="10584" y="8997"/>
                      <a:pt x="23669" y="-1163"/>
                      <a:pt x="31996" y="107"/>
                    </a:cubicBezTo>
                    <a:cubicBezTo>
                      <a:pt x="39133" y="107"/>
                      <a:pt x="52218" y="24237"/>
                      <a:pt x="52218" y="24237"/>
                    </a:cubicBezTo>
                  </a:path>
                </a:pathLst>
              </a:custGeom>
              <a:solidFill>
                <a:srgbClr val="0571D3"/>
              </a:solidFill>
              <a:ln cap="sq">
                <a:noFill/>
                <a:prstDash val="solid"/>
                <a:miter/>
              </a:ln>
            </p:spPr>
          </p:sp>
        </p:grpSp>
        <p:grpSp>
          <p:nvGrpSpPr>
            <p:cNvPr id="105" name="Group 105"/>
            <p:cNvGrpSpPr/>
            <p:nvPr/>
          </p:nvGrpSpPr>
          <p:grpSpPr>
            <a:xfrm>
              <a:off x="4520868" y="3302776"/>
              <a:ext cx="111221" cy="271771"/>
              <a:chOff x="0" y="0"/>
              <a:chExt cx="168916" cy="412750"/>
            </a:xfrm>
          </p:grpSpPr>
          <p:sp>
            <p:nvSpPr>
              <p:cNvPr id="106" name="Freeform 106"/>
              <p:cNvSpPr/>
              <p:nvPr/>
            </p:nvSpPr>
            <p:spPr>
              <a:xfrm>
                <a:off x="42489" y="50704"/>
                <a:ext cx="78846" cy="309976"/>
              </a:xfrm>
              <a:custGeom>
                <a:avLst/>
                <a:gdLst/>
                <a:ahLst/>
                <a:cxnLst/>
                <a:rect l="l" t="t" r="r" b="b"/>
                <a:pathLst>
                  <a:path w="78846" h="309976">
                    <a:moveTo>
                      <a:pt x="52675" y="25496"/>
                    </a:moveTo>
                    <a:cubicBezTo>
                      <a:pt x="72897" y="299816"/>
                      <a:pt x="62192" y="309976"/>
                      <a:pt x="53865" y="309976"/>
                    </a:cubicBezTo>
                    <a:cubicBezTo>
                      <a:pt x="46727" y="309976"/>
                      <a:pt x="33642" y="298546"/>
                      <a:pt x="31263" y="290926"/>
                    </a:cubicBezTo>
                    <a:cubicBezTo>
                      <a:pt x="30074" y="283306"/>
                      <a:pt x="32453" y="271876"/>
                      <a:pt x="37211" y="268066"/>
                    </a:cubicBezTo>
                    <a:cubicBezTo>
                      <a:pt x="43159" y="261716"/>
                      <a:pt x="58623" y="259176"/>
                      <a:pt x="65760" y="262986"/>
                    </a:cubicBezTo>
                    <a:cubicBezTo>
                      <a:pt x="71708" y="265526"/>
                      <a:pt x="78845" y="274416"/>
                      <a:pt x="78845" y="282036"/>
                    </a:cubicBezTo>
                    <a:cubicBezTo>
                      <a:pt x="78845" y="289656"/>
                      <a:pt x="70518" y="306166"/>
                      <a:pt x="63381" y="308706"/>
                    </a:cubicBezTo>
                    <a:cubicBezTo>
                      <a:pt x="56244" y="311246"/>
                      <a:pt x="40780" y="306166"/>
                      <a:pt x="32453" y="293466"/>
                    </a:cubicBezTo>
                    <a:cubicBezTo>
                      <a:pt x="8662" y="259176"/>
                      <a:pt x="-9182" y="66136"/>
                      <a:pt x="5093" y="25496"/>
                    </a:cubicBezTo>
                    <a:cubicBezTo>
                      <a:pt x="11041" y="10256"/>
                      <a:pt x="24126" y="-1174"/>
                      <a:pt x="32453" y="96"/>
                    </a:cubicBezTo>
                    <a:cubicBezTo>
                      <a:pt x="39590" y="96"/>
                      <a:pt x="52675" y="25496"/>
                      <a:pt x="52675" y="25496"/>
                    </a:cubicBezTo>
                  </a:path>
                </a:pathLst>
              </a:custGeom>
              <a:solidFill>
                <a:srgbClr val="0571D3"/>
              </a:solidFill>
              <a:ln cap="sq">
                <a:noFill/>
                <a:prstDash val="solid"/>
                <a:miter/>
              </a:ln>
            </p:spPr>
          </p:sp>
        </p:grpSp>
        <p:grpSp>
          <p:nvGrpSpPr>
            <p:cNvPr id="107" name="Group 107"/>
            <p:cNvGrpSpPr/>
            <p:nvPr/>
          </p:nvGrpSpPr>
          <p:grpSpPr>
            <a:xfrm>
              <a:off x="6173521" y="3293578"/>
              <a:ext cx="102606" cy="352884"/>
              <a:chOff x="0" y="0"/>
              <a:chExt cx="155831" cy="535940"/>
            </a:xfrm>
          </p:grpSpPr>
          <p:sp>
            <p:nvSpPr>
              <p:cNvPr id="108" name="Freeform 108"/>
              <p:cNvSpPr/>
              <p:nvPr/>
            </p:nvSpPr>
            <p:spPr>
              <a:xfrm>
                <a:off x="35983" y="50800"/>
                <a:ext cx="72266" cy="433233"/>
              </a:xfrm>
              <a:custGeom>
                <a:avLst/>
                <a:gdLst/>
                <a:ahLst/>
                <a:cxnLst/>
                <a:rect l="l" t="t" r="r" b="b"/>
                <a:pathLst>
                  <a:path w="72266" h="433233">
                    <a:moveTo>
                      <a:pt x="59181" y="25400"/>
                    </a:moveTo>
                    <a:cubicBezTo>
                      <a:pt x="66318" y="424180"/>
                      <a:pt x="54423" y="433070"/>
                      <a:pt x="47286" y="433070"/>
                    </a:cubicBezTo>
                    <a:cubicBezTo>
                      <a:pt x="40148" y="434340"/>
                      <a:pt x="30632" y="427990"/>
                      <a:pt x="28253" y="421640"/>
                    </a:cubicBezTo>
                    <a:cubicBezTo>
                      <a:pt x="24684" y="414020"/>
                      <a:pt x="25874" y="396240"/>
                      <a:pt x="30632" y="391160"/>
                    </a:cubicBezTo>
                    <a:cubicBezTo>
                      <a:pt x="36580" y="384810"/>
                      <a:pt x="52044" y="382270"/>
                      <a:pt x="59181" y="386080"/>
                    </a:cubicBezTo>
                    <a:cubicBezTo>
                      <a:pt x="65129" y="388620"/>
                      <a:pt x="71077" y="398780"/>
                      <a:pt x="72266" y="405130"/>
                    </a:cubicBezTo>
                    <a:cubicBezTo>
                      <a:pt x="72266" y="414020"/>
                      <a:pt x="63939" y="429260"/>
                      <a:pt x="56802" y="431800"/>
                    </a:cubicBezTo>
                    <a:cubicBezTo>
                      <a:pt x="49665" y="434340"/>
                      <a:pt x="34201" y="429260"/>
                      <a:pt x="25874" y="416560"/>
                    </a:cubicBezTo>
                    <a:cubicBezTo>
                      <a:pt x="-1486" y="373380"/>
                      <a:pt x="-8623" y="77470"/>
                      <a:pt x="11599" y="25400"/>
                    </a:cubicBezTo>
                    <a:cubicBezTo>
                      <a:pt x="17547" y="8890"/>
                      <a:pt x="30632" y="0"/>
                      <a:pt x="37769" y="0"/>
                    </a:cubicBezTo>
                    <a:cubicBezTo>
                      <a:pt x="46096" y="1270"/>
                      <a:pt x="59181" y="25400"/>
                      <a:pt x="59181" y="25400"/>
                    </a:cubicBezTo>
                  </a:path>
                </a:pathLst>
              </a:custGeom>
              <a:solidFill>
                <a:srgbClr val="0571D3"/>
              </a:solidFill>
              <a:ln cap="sq">
                <a:noFill/>
                <a:prstDash val="solid"/>
                <a:miter/>
              </a:ln>
            </p:spPr>
          </p:sp>
        </p:grpSp>
        <p:grpSp>
          <p:nvGrpSpPr>
            <p:cNvPr id="109" name="Group 109"/>
            <p:cNvGrpSpPr/>
            <p:nvPr/>
          </p:nvGrpSpPr>
          <p:grpSpPr>
            <a:xfrm>
              <a:off x="6173521" y="4472646"/>
              <a:ext cx="119837" cy="316091"/>
              <a:chOff x="0" y="0"/>
              <a:chExt cx="182001" cy="480060"/>
            </a:xfrm>
          </p:grpSpPr>
          <p:sp>
            <p:nvSpPr>
              <p:cNvPr id="110" name="Freeform 110"/>
              <p:cNvSpPr/>
              <p:nvPr/>
            </p:nvSpPr>
            <p:spPr>
              <a:xfrm>
                <a:off x="46615" y="59018"/>
                <a:ext cx="86680" cy="360642"/>
              </a:xfrm>
              <a:custGeom>
                <a:avLst/>
                <a:gdLst/>
                <a:ahLst/>
                <a:cxnLst/>
                <a:rect l="l" t="t" r="r" b="b"/>
                <a:pathLst>
                  <a:path w="86680" h="360642">
                    <a:moveTo>
                      <a:pt x="47360" y="22223"/>
                    </a:moveTo>
                    <a:cubicBezTo>
                      <a:pt x="84236" y="347187"/>
                      <a:pt x="77098" y="357526"/>
                      <a:pt x="69961" y="360481"/>
                    </a:cubicBezTo>
                    <a:cubicBezTo>
                      <a:pt x="61634" y="361958"/>
                      <a:pt x="41412" y="347187"/>
                      <a:pt x="40222" y="338324"/>
                    </a:cubicBezTo>
                    <a:cubicBezTo>
                      <a:pt x="37843" y="327984"/>
                      <a:pt x="50928" y="304350"/>
                      <a:pt x="59255" y="302873"/>
                    </a:cubicBezTo>
                    <a:cubicBezTo>
                      <a:pt x="66392" y="301396"/>
                      <a:pt x="85425" y="319122"/>
                      <a:pt x="86615" y="327984"/>
                    </a:cubicBezTo>
                    <a:cubicBezTo>
                      <a:pt x="87804" y="338324"/>
                      <a:pt x="72340" y="359003"/>
                      <a:pt x="64013" y="360481"/>
                    </a:cubicBezTo>
                    <a:cubicBezTo>
                      <a:pt x="56876" y="361958"/>
                      <a:pt x="46170" y="353095"/>
                      <a:pt x="40222" y="341278"/>
                    </a:cubicBezTo>
                    <a:cubicBezTo>
                      <a:pt x="30706" y="319122"/>
                      <a:pt x="39033" y="265946"/>
                      <a:pt x="34275" y="221632"/>
                    </a:cubicBezTo>
                    <a:cubicBezTo>
                      <a:pt x="28327" y="165502"/>
                      <a:pt x="-6170" y="65059"/>
                      <a:pt x="967" y="29608"/>
                    </a:cubicBezTo>
                    <a:cubicBezTo>
                      <a:pt x="4536" y="13360"/>
                      <a:pt x="14052" y="1543"/>
                      <a:pt x="21189" y="66"/>
                    </a:cubicBezTo>
                    <a:cubicBezTo>
                      <a:pt x="29516" y="-1411"/>
                      <a:pt x="47360" y="22223"/>
                      <a:pt x="47360" y="22223"/>
                    </a:cubicBezTo>
                  </a:path>
                </a:pathLst>
              </a:custGeom>
              <a:solidFill>
                <a:srgbClr val="0571D3"/>
              </a:solidFill>
              <a:ln cap="sq">
                <a:noFill/>
                <a:prstDash val="solid"/>
                <a:miter/>
              </a:ln>
            </p:spPr>
          </p:sp>
        </p:grpSp>
        <p:grpSp>
          <p:nvGrpSpPr>
            <p:cNvPr id="111" name="Group 111"/>
            <p:cNvGrpSpPr/>
            <p:nvPr/>
          </p:nvGrpSpPr>
          <p:grpSpPr>
            <a:xfrm>
              <a:off x="4520868" y="4481845"/>
              <a:ext cx="102606" cy="306892"/>
              <a:chOff x="0" y="0"/>
              <a:chExt cx="155831" cy="466090"/>
            </a:xfrm>
          </p:grpSpPr>
          <p:sp>
            <p:nvSpPr>
              <p:cNvPr id="112" name="Freeform 112"/>
              <p:cNvSpPr/>
              <p:nvPr/>
            </p:nvSpPr>
            <p:spPr>
              <a:xfrm>
                <a:off x="36349" y="41996"/>
                <a:ext cx="71900" cy="382009"/>
              </a:xfrm>
              <a:custGeom>
                <a:avLst/>
                <a:gdLst/>
                <a:ahLst/>
                <a:cxnLst/>
                <a:rect l="l" t="t" r="r" b="b"/>
                <a:pathLst>
                  <a:path w="71900" h="382009">
                    <a:moveTo>
                      <a:pt x="58815" y="21131"/>
                    </a:moveTo>
                    <a:cubicBezTo>
                      <a:pt x="65952" y="373592"/>
                      <a:pt x="55246" y="380957"/>
                      <a:pt x="46920" y="382009"/>
                    </a:cubicBezTo>
                    <a:cubicBezTo>
                      <a:pt x="39782" y="382009"/>
                      <a:pt x="26697" y="371488"/>
                      <a:pt x="25508" y="365175"/>
                    </a:cubicBezTo>
                    <a:cubicBezTo>
                      <a:pt x="23129" y="359915"/>
                      <a:pt x="25508" y="350445"/>
                      <a:pt x="30266" y="346237"/>
                    </a:cubicBezTo>
                    <a:cubicBezTo>
                      <a:pt x="36214" y="342029"/>
                      <a:pt x="52867" y="338872"/>
                      <a:pt x="58815" y="342029"/>
                    </a:cubicBezTo>
                    <a:cubicBezTo>
                      <a:pt x="65952" y="344133"/>
                      <a:pt x="71900" y="352550"/>
                      <a:pt x="71900" y="357810"/>
                    </a:cubicBezTo>
                    <a:cubicBezTo>
                      <a:pt x="71900" y="365175"/>
                      <a:pt x="57626" y="380957"/>
                      <a:pt x="49299" y="382009"/>
                    </a:cubicBezTo>
                    <a:cubicBezTo>
                      <a:pt x="42161" y="382009"/>
                      <a:pt x="31455" y="373592"/>
                      <a:pt x="24318" y="360967"/>
                    </a:cubicBezTo>
                    <a:cubicBezTo>
                      <a:pt x="1717" y="316778"/>
                      <a:pt x="-10179" y="65320"/>
                      <a:pt x="11233" y="21131"/>
                    </a:cubicBezTo>
                    <a:cubicBezTo>
                      <a:pt x="18370" y="7454"/>
                      <a:pt x="30266" y="-963"/>
                      <a:pt x="38593" y="89"/>
                    </a:cubicBezTo>
                    <a:cubicBezTo>
                      <a:pt x="45730" y="89"/>
                      <a:pt x="58815" y="21131"/>
                      <a:pt x="58815" y="21131"/>
                    </a:cubicBezTo>
                  </a:path>
                </a:pathLst>
              </a:custGeom>
              <a:solidFill>
                <a:srgbClr val="0571D3"/>
              </a:solidFill>
              <a:ln cap="sq">
                <a:noFill/>
                <a:prstDash val="solid"/>
                <a:miter/>
              </a:ln>
            </p:spPr>
          </p:sp>
        </p:grpSp>
        <p:grpSp>
          <p:nvGrpSpPr>
            <p:cNvPr id="113" name="Group 113"/>
            <p:cNvGrpSpPr/>
            <p:nvPr/>
          </p:nvGrpSpPr>
          <p:grpSpPr>
            <a:xfrm>
              <a:off x="2742111" y="4472646"/>
              <a:ext cx="119837" cy="316091"/>
              <a:chOff x="0" y="0"/>
              <a:chExt cx="182001" cy="480060"/>
            </a:xfrm>
          </p:grpSpPr>
          <p:sp>
            <p:nvSpPr>
              <p:cNvPr id="114" name="Freeform 114"/>
              <p:cNvSpPr/>
              <p:nvPr/>
            </p:nvSpPr>
            <p:spPr>
              <a:xfrm>
                <a:off x="45744" y="46721"/>
                <a:ext cx="92441" cy="386618"/>
              </a:xfrm>
              <a:custGeom>
                <a:avLst/>
                <a:gdLst/>
                <a:ahLst/>
                <a:cxnLst/>
                <a:rect l="l" t="t" r="r" b="b"/>
                <a:pathLst>
                  <a:path w="92441" h="386618">
                    <a:moveTo>
                      <a:pt x="49420" y="23361"/>
                    </a:moveTo>
                    <a:cubicBezTo>
                      <a:pt x="91054" y="279159"/>
                      <a:pt x="99381" y="337561"/>
                      <a:pt x="87486" y="363257"/>
                    </a:cubicBezTo>
                    <a:cubicBezTo>
                      <a:pt x="82728" y="374938"/>
                      <a:pt x="70832" y="385450"/>
                      <a:pt x="62505" y="386618"/>
                    </a:cubicBezTo>
                    <a:cubicBezTo>
                      <a:pt x="56557" y="386618"/>
                      <a:pt x="47041" y="380778"/>
                      <a:pt x="43472" y="374938"/>
                    </a:cubicBezTo>
                    <a:cubicBezTo>
                      <a:pt x="41093" y="367929"/>
                      <a:pt x="42283" y="352745"/>
                      <a:pt x="47041" y="346905"/>
                    </a:cubicBezTo>
                    <a:cubicBezTo>
                      <a:pt x="50610" y="341065"/>
                      <a:pt x="61316" y="338729"/>
                      <a:pt x="68453" y="339897"/>
                    </a:cubicBezTo>
                    <a:cubicBezTo>
                      <a:pt x="75590" y="341065"/>
                      <a:pt x="87486" y="352745"/>
                      <a:pt x="87486" y="359753"/>
                    </a:cubicBezTo>
                    <a:cubicBezTo>
                      <a:pt x="88675" y="367929"/>
                      <a:pt x="80348" y="381946"/>
                      <a:pt x="73211" y="384282"/>
                    </a:cubicBezTo>
                    <a:cubicBezTo>
                      <a:pt x="64884" y="386618"/>
                      <a:pt x="49420" y="380778"/>
                      <a:pt x="42283" y="370265"/>
                    </a:cubicBezTo>
                    <a:cubicBezTo>
                      <a:pt x="25629" y="345737"/>
                      <a:pt x="43472" y="258135"/>
                      <a:pt x="37525" y="200901"/>
                    </a:cubicBezTo>
                    <a:cubicBezTo>
                      <a:pt x="30387" y="142500"/>
                      <a:pt x="-8868" y="53730"/>
                      <a:pt x="1838" y="23361"/>
                    </a:cubicBezTo>
                    <a:cubicBezTo>
                      <a:pt x="6596" y="10512"/>
                      <a:pt x="20871" y="0"/>
                      <a:pt x="29198" y="0"/>
                    </a:cubicBezTo>
                    <a:cubicBezTo>
                      <a:pt x="36335" y="1168"/>
                      <a:pt x="49420" y="23361"/>
                      <a:pt x="49420" y="23361"/>
                    </a:cubicBezTo>
                  </a:path>
                </a:pathLst>
              </a:custGeom>
              <a:solidFill>
                <a:srgbClr val="0571D3"/>
              </a:solidFill>
              <a:ln cap="sq">
                <a:noFill/>
                <a:prstDash val="solid"/>
                <a:miter/>
              </a:ln>
            </p:spPr>
          </p:sp>
        </p:grpSp>
        <p:grpSp>
          <p:nvGrpSpPr>
            <p:cNvPr id="115" name="Group 115"/>
            <p:cNvGrpSpPr/>
            <p:nvPr/>
          </p:nvGrpSpPr>
          <p:grpSpPr>
            <a:xfrm>
              <a:off x="963354" y="4463448"/>
              <a:ext cx="102606" cy="325289"/>
              <a:chOff x="0" y="0"/>
              <a:chExt cx="155831" cy="494030"/>
            </a:xfrm>
          </p:grpSpPr>
          <p:sp>
            <p:nvSpPr>
              <p:cNvPr id="116" name="Freeform 116"/>
              <p:cNvSpPr/>
              <p:nvPr/>
            </p:nvSpPr>
            <p:spPr>
              <a:xfrm>
                <a:off x="37994" y="50800"/>
                <a:ext cx="69823" cy="392507"/>
              </a:xfrm>
              <a:custGeom>
                <a:avLst/>
                <a:gdLst/>
                <a:ahLst/>
                <a:cxnLst/>
                <a:rect l="l" t="t" r="r" b="b"/>
                <a:pathLst>
                  <a:path w="69823" h="392507">
                    <a:moveTo>
                      <a:pt x="57170" y="25400"/>
                    </a:moveTo>
                    <a:cubicBezTo>
                      <a:pt x="64307" y="383540"/>
                      <a:pt x="52412" y="393700"/>
                      <a:pt x="45275" y="392430"/>
                    </a:cubicBezTo>
                    <a:cubicBezTo>
                      <a:pt x="36948" y="392430"/>
                      <a:pt x="22673" y="373380"/>
                      <a:pt x="22673" y="364490"/>
                    </a:cubicBezTo>
                    <a:cubicBezTo>
                      <a:pt x="22673" y="356870"/>
                      <a:pt x="34569" y="344170"/>
                      <a:pt x="42896" y="342900"/>
                    </a:cubicBezTo>
                    <a:cubicBezTo>
                      <a:pt x="48843" y="340360"/>
                      <a:pt x="59549" y="345440"/>
                      <a:pt x="63118" y="350520"/>
                    </a:cubicBezTo>
                    <a:cubicBezTo>
                      <a:pt x="67876" y="355600"/>
                      <a:pt x="71445" y="365760"/>
                      <a:pt x="69066" y="373380"/>
                    </a:cubicBezTo>
                    <a:cubicBezTo>
                      <a:pt x="67876" y="381000"/>
                      <a:pt x="54791" y="392430"/>
                      <a:pt x="47654" y="392430"/>
                    </a:cubicBezTo>
                    <a:cubicBezTo>
                      <a:pt x="39327" y="392430"/>
                      <a:pt x="28621" y="383540"/>
                      <a:pt x="22673" y="367030"/>
                    </a:cubicBezTo>
                    <a:cubicBezTo>
                      <a:pt x="2451" y="320040"/>
                      <a:pt x="-9445" y="73660"/>
                      <a:pt x="9588" y="25400"/>
                    </a:cubicBezTo>
                    <a:cubicBezTo>
                      <a:pt x="15536" y="10160"/>
                      <a:pt x="28621" y="0"/>
                      <a:pt x="36948" y="0"/>
                    </a:cubicBezTo>
                    <a:cubicBezTo>
                      <a:pt x="44085" y="1270"/>
                      <a:pt x="57170" y="25400"/>
                      <a:pt x="57170" y="25400"/>
                    </a:cubicBezTo>
                  </a:path>
                </a:pathLst>
              </a:custGeom>
              <a:solidFill>
                <a:srgbClr val="0571D3"/>
              </a:solidFill>
              <a:ln cap="sq">
                <a:noFill/>
                <a:prstDash val="solid"/>
                <a:miter/>
              </a:ln>
            </p:spPr>
          </p:sp>
        </p:grpSp>
        <p:sp>
          <p:nvSpPr>
            <p:cNvPr id="117" name="AutoShape 117"/>
            <p:cNvSpPr/>
            <p:nvPr/>
          </p:nvSpPr>
          <p:spPr>
            <a:xfrm flipH="1">
              <a:off x="768582" y="1506097"/>
              <a:ext cx="5431178" cy="0"/>
            </a:xfrm>
            <a:prstGeom prst="line">
              <a:avLst/>
            </a:prstGeom>
            <a:ln w="33999" cap="flat">
              <a:solidFill>
                <a:srgbClr val="004068"/>
              </a:solidFill>
              <a:prstDash val="solid"/>
              <a:headEnd type="none" w="sm" len="sm"/>
              <a:tailEnd type="none" w="sm" len="sm"/>
            </a:ln>
          </p:spPr>
        </p:sp>
        <p:sp>
          <p:nvSpPr>
            <p:cNvPr id="118" name="AutoShape 118"/>
            <p:cNvSpPr/>
            <p:nvPr/>
          </p:nvSpPr>
          <p:spPr>
            <a:xfrm flipH="1">
              <a:off x="768582" y="2550213"/>
              <a:ext cx="5460550" cy="0"/>
            </a:xfrm>
            <a:prstGeom prst="line">
              <a:avLst/>
            </a:prstGeom>
            <a:ln w="33999" cap="flat">
              <a:solidFill>
                <a:srgbClr val="004068"/>
              </a:solidFill>
              <a:prstDash val="solid"/>
              <a:headEnd type="none" w="sm" len="sm"/>
              <a:tailEnd type="none" w="sm" len="sm"/>
            </a:ln>
          </p:spPr>
        </p:sp>
        <p:sp>
          <p:nvSpPr>
            <p:cNvPr id="119" name="AutoShape 119"/>
            <p:cNvSpPr/>
            <p:nvPr/>
          </p:nvSpPr>
          <p:spPr>
            <a:xfrm flipH="1" flipV="1">
              <a:off x="768582" y="3604107"/>
              <a:ext cx="5456242" cy="7885"/>
            </a:xfrm>
            <a:prstGeom prst="line">
              <a:avLst/>
            </a:prstGeom>
            <a:ln w="33999" cap="flat">
              <a:solidFill>
                <a:srgbClr val="004068"/>
              </a:solidFill>
              <a:prstDash val="solid"/>
              <a:headEnd type="none" w="sm" len="sm"/>
              <a:tailEnd type="none" w="sm" len="sm"/>
            </a:ln>
          </p:spPr>
        </p:sp>
        <p:sp>
          <p:nvSpPr>
            <p:cNvPr id="120" name="TextBox 120"/>
            <p:cNvSpPr txBox="1"/>
            <p:nvPr/>
          </p:nvSpPr>
          <p:spPr>
            <a:xfrm>
              <a:off x="30115" y="2374430"/>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1</a:t>
              </a:r>
            </a:p>
          </p:txBody>
        </p:sp>
        <p:sp>
          <p:nvSpPr>
            <p:cNvPr id="121" name="TextBox 121"/>
            <p:cNvSpPr txBox="1"/>
            <p:nvPr/>
          </p:nvSpPr>
          <p:spPr>
            <a:xfrm>
              <a:off x="30115" y="3382074"/>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2</a:t>
              </a:r>
            </a:p>
          </p:txBody>
        </p:sp>
        <p:sp>
          <p:nvSpPr>
            <p:cNvPr id="122" name="TextBox 122"/>
            <p:cNvSpPr txBox="1"/>
            <p:nvPr/>
          </p:nvSpPr>
          <p:spPr>
            <a:xfrm>
              <a:off x="30115" y="454358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3</a:t>
              </a:r>
            </a:p>
          </p:txBody>
        </p:sp>
        <p:grpSp>
          <p:nvGrpSpPr>
            <p:cNvPr id="123" name="Group 123"/>
            <p:cNvGrpSpPr/>
            <p:nvPr/>
          </p:nvGrpSpPr>
          <p:grpSpPr>
            <a:xfrm>
              <a:off x="2427245" y="1415431"/>
              <a:ext cx="151950" cy="166408"/>
              <a:chOff x="0" y="0"/>
              <a:chExt cx="230773" cy="252730"/>
            </a:xfrm>
          </p:grpSpPr>
          <p:sp>
            <p:nvSpPr>
              <p:cNvPr id="124" name="Freeform 124"/>
              <p:cNvSpPr/>
              <p:nvPr/>
            </p:nvSpPr>
            <p:spPr>
              <a:xfrm>
                <a:off x="44083" y="50746"/>
                <a:ext cx="136729" cy="152157"/>
              </a:xfrm>
              <a:custGeom>
                <a:avLst/>
                <a:gdLst/>
                <a:ahLst/>
                <a:cxnLst/>
                <a:rect l="l" t="t" r="r" b="b"/>
                <a:pathLst>
                  <a:path w="136729" h="152157">
                    <a:moveTo>
                      <a:pt x="136729" y="52124"/>
                    </a:moveTo>
                    <a:cubicBezTo>
                      <a:pt x="134350" y="106734"/>
                      <a:pt x="112938" y="134674"/>
                      <a:pt x="98663" y="144834"/>
                    </a:cubicBezTo>
                    <a:cubicBezTo>
                      <a:pt x="87957" y="151184"/>
                      <a:pt x="77251" y="153724"/>
                      <a:pt x="64166" y="151184"/>
                    </a:cubicBezTo>
                    <a:cubicBezTo>
                      <a:pt x="47512" y="147374"/>
                      <a:pt x="17774" y="132134"/>
                      <a:pt x="8257" y="114354"/>
                    </a:cubicBezTo>
                    <a:cubicBezTo>
                      <a:pt x="-2449" y="96574"/>
                      <a:pt x="-1259" y="61014"/>
                      <a:pt x="3499" y="43234"/>
                    </a:cubicBezTo>
                    <a:cubicBezTo>
                      <a:pt x="7068" y="30534"/>
                      <a:pt x="16584" y="21644"/>
                      <a:pt x="24911" y="15294"/>
                    </a:cubicBezTo>
                    <a:cubicBezTo>
                      <a:pt x="33238" y="7674"/>
                      <a:pt x="43944" y="54"/>
                      <a:pt x="55839" y="54"/>
                    </a:cubicBezTo>
                    <a:cubicBezTo>
                      <a:pt x="73683" y="-1216"/>
                      <a:pt x="120075" y="20374"/>
                      <a:pt x="120075" y="20374"/>
                    </a:cubicBezTo>
                  </a:path>
                </a:pathLst>
              </a:custGeom>
              <a:solidFill>
                <a:srgbClr val="E7191F"/>
              </a:solidFill>
              <a:ln cap="sq">
                <a:noFill/>
                <a:prstDash val="solid"/>
                <a:miter/>
              </a:ln>
            </p:spPr>
          </p:sp>
        </p:grpSp>
        <p:grpSp>
          <p:nvGrpSpPr>
            <p:cNvPr id="125" name="Group 125"/>
            <p:cNvGrpSpPr/>
            <p:nvPr/>
          </p:nvGrpSpPr>
          <p:grpSpPr>
            <a:xfrm>
              <a:off x="2411580" y="2465721"/>
              <a:ext cx="155083" cy="162226"/>
              <a:chOff x="0" y="0"/>
              <a:chExt cx="235531" cy="246380"/>
            </a:xfrm>
          </p:grpSpPr>
          <p:sp>
            <p:nvSpPr>
              <p:cNvPr id="126" name="Freeform 126"/>
              <p:cNvSpPr/>
              <p:nvPr/>
            </p:nvSpPr>
            <p:spPr>
              <a:xfrm>
                <a:off x="47429" y="50746"/>
                <a:ext cx="139331" cy="147163"/>
              </a:xfrm>
              <a:custGeom>
                <a:avLst/>
                <a:gdLst/>
                <a:ahLst/>
                <a:cxnLst/>
                <a:rect l="l" t="t" r="r" b="b"/>
                <a:pathLst>
                  <a:path w="139331" h="147163">
                    <a:moveTo>
                      <a:pt x="139331" y="52124"/>
                    </a:moveTo>
                    <a:cubicBezTo>
                      <a:pt x="121487" y="133404"/>
                      <a:pt x="111971" y="139754"/>
                      <a:pt x="101265" y="143564"/>
                    </a:cubicBezTo>
                    <a:cubicBezTo>
                      <a:pt x="84611" y="149914"/>
                      <a:pt x="50114" y="147374"/>
                      <a:pt x="34650" y="139754"/>
                    </a:cubicBezTo>
                    <a:cubicBezTo>
                      <a:pt x="22755" y="134674"/>
                      <a:pt x="15617" y="124514"/>
                      <a:pt x="10859" y="114354"/>
                    </a:cubicBezTo>
                    <a:cubicBezTo>
                      <a:pt x="4911" y="104194"/>
                      <a:pt x="-1036" y="92764"/>
                      <a:pt x="153" y="78794"/>
                    </a:cubicBezTo>
                    <a:cubicBezTo>
                      <a:pt x="1343" y="61014"/>
                      <a:pt x="15617" y="27994"/>
                      <a:pt x="27513" y="14024"/>
                    </a:cubicBezTo>
                    <a:cubicBezTo>
                      <a:pt x="35840" y="5134"/>
                      <a:pt x="46546" y="54"/>
                      <a:pt x="58441" y="54"/>
                    </a:cubicBezTo>
                    <a:cubicBezTo>
                      <a:pt x="76284" y="-1216"/>
                      <a:pt x="121487" y="20374"/>
                      <a:pt x="121487" y="20374"/>
                    </a:cubicBezTo>
                  </a:path>
                </a:pathLst>
              </a:custGeom>
              <a:solidFill>
                <a:srgbClr val="E7191F"/>
              </a:solidFill>
              <a:ln cap="sq">
                <a:noFill/>
                <a:prstDash val="solid"/>
                <a:miter/>
              </a:ln>
            </p:spPr>
          </p:sp>
        </p:grpSp>
        <p:grpSp>
          <p:nvGrpSpPr>
            <p:cNvPr id="127" name="Group 127"/>
            <p:cNvGrpSpPr/>
            <p:nvPr/>
          </p:nvGrpSpPr>
          <p:grpSpPr>
            <a:xfrm>
              <a:off x="2429595" y="3521866"/>
              <a:ext cx="155083" cy="162226"/>
              <a:chOff x="0" y="0"/>
              <a:chExt cx="235531" cy="246380"/>
            </a:xfrm>
          </p:grpSpPr>
          <p:sp>
            <p:nvSpPr>
              <p:cNvPr id="128" name="Freeform 128"/>
              <p:cNvSpPr/>
              <p:nvPr/>
            </p:nvSpPr>
            <p:spPr>
              <a:xfrm>
                <a:off x="47428" y="50749"/>
                <a:ext cx="139331" cy="147474"/>
              </a:xfrm>
              <a:custGeom>
                <a:avLst/>
                <a:gdLst/>
                <a:ahLst/>
                <a:cxnLst/>
                <a:rect l="l" t="t" r="r" b="b"/>
                <a:pathLst>
                  <a:path w="139331" h="147474">
                    <a:moveTo>
                      <a:pt x="139332" y="52121"/>
                    </a:moveTo>
                    <a:cubicBezTo>
                      <a:pt x="121488" y="133401"/>
                      <a:pt x="111972" y="141021"/>
                      <a:pt x="100076" y="144831"/>
                    </a:cubicBezTo>
                    <a:cubicBezTo>
                      <a:pt x="83423" y="149911"/>
                      <a:pt x="50115" y="147371"/>
                      <a:pt x="34651" y="139751"/>
                    </a:cubicBezTo>
                    <a:cubicBezTo>
                      <a:pt x="22756" y="134671"/>
                      <a:pt x="15618" y="124511"/>
                      <a:pt x="9670" y="114351"/>
                    </a:cubicBezTo>
                    <a:cubicBezTo>
                      <a:pt x="4912" y="104191"/>
                      <a:pt x="-1035" y="92761"/>
                      <a:pt x="154" y="80061"/>
                    </a:cubicBezTo>
                    <a:cubicBezTo>
                      <a:pt x="1344" y="61011"/>
                      <a:pt x="14429" y="27991"/>
                      <a:pt x="27514" y="15291"/>
                    </a:cubicBezTo>
                    <a:cubicBezTo>
                      <a:pt x="35841" y="513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29" name="Group 129"/>
            <p:cNvGrpSpPr/>
            <p:nvPr/>
          </p:nvGrpSpPr>
          <p:grpSpPr>
            <a:xfrm>
              <a:off x="2423329" y="4470138"/>
              <a:ext cx="155083" cy="162226"/>
              <a:chOff x="0" y="0"/>
              <a:chExt cx="235531" cy="246380"/>
            </a:xfrm>
          </p:grpSpPr>
          <p:sp>
            <p:nvSpPr>
              <p:cNvPr id="130" name="Freeform 130"/>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31" name="Group 131"/>
            <p:cNvGrpSpPr/>
            <p:nvPr/>
          </p:nvGrpSpPr>
          <p:grpSpPr>
            <a:xfrm>
              <a:off x="4164490" y="3509322"/>
              <a:ext cx="155083" cy="162226"/>
              <a:chOff x="0" y="0"/>
              <a:chExt cx="235531" cy="246380"/>
            </a:xfrm>
          </p:grpSpPr>
          <p:sp>
            <p:nvSpPr>
              <p:cNvPr id="132" name="Freeform 132"/>
              <p:cNvSpPr/>
              <p:nvPr/>
            </p:nvSpPr>
            <p:spPr>
              <a:xfrm>
                <a:off x="47399" y="50746"/>
                <a:ext cx="139361" cy="147477"/>
              </a:xfrm>
              <a:custGeom>
                <a:avLst/>
                <a:gdLst/>
                <a:ahLst/>
                <a:cxnLst/>
                <a:rect l="l" t="t" r="r" b="b"/>
                <a:pathLst>
                  <a:path w="139361" h="147477">
                    <a:moveTo>
                      <a:pt x="139361" y="52124"/>
                    </a:moveTo>
                    <a:cubicBezTo>
                      <a:pt x="120328" y="133404"/>
                      <a:pt x="112001" y="139754"/>
                      <a:pt x="100105" y="144834"/>
                    </a:cubicBezTo>
                    <a:cubicBezTo>
                      <a:pt x="83452" y="149914"/>
                      <a:pt x="50144" y="147374"/>
                      <a:pt x="33491" y="139754"/>
                    </a:cubicBezTo>
                    <a:cubicBezTo>
                      <a:pt x="22785" y="134674"/>
                      <a:pt x="15647" y="124514"/>
                      <a:pt x="9699" y="114354"/>
                    </a:cubicBezTo>
                    <a:cubicBezTo>
                      <a:pt x="3752" y="104194"/>
                      <a:pt x="-1006" y="92764"/>
                      <a:pt x="183" y="78794"/>
                    </a:cubicBezTo>
                    <a:cubicBezTo>
                      <a:pt x="183" y="61014"/>
                      <a:pt x="14458" y="27994"/>
                      <a:pt x="26353" y="15294"/>
                    </a:cubicBezTo>
                    <a:cubicBezTo>
                      <a:pt x="35870" y="5134"/>
                      <a:pt x="45386" y="54"/>
                      <a:pt x="58471" y="54"/>
                    </a:cubicBezTo>
                    <a:cubicBezTo>
                      <a:pt x="75125" y="-1216"/>
                      <a:pt x="121517" y="20374"/>
                      <a:pt x="121517" y="20374"/>
                    </a:cubicBezTo>
                  </a:path>
                </a:pathLst>
              </a:custGeom>
              <a:solidFill>
                <a:srgbClr val="E7191F"/>
              </a:solidFill>
              <a:ln cap="sq">
                <a:noFill/>
                <a:prstDash val="solid"/>
                <a:miter/>
              </a:ln>
            </p:spPr>
          </p:sp>
        </p:grpSp>
        <p:grpSp>
          <p:nvGrpSpPr>
            <p:cNvPr id="133" name="Group 133"/>
            <p:cNvGrpSpPr/>
            <p:nvPr/>
          </p:nvGrpSpPr>
          <p:grpSpPr>
            <a:xfrm>
              <a:off x="4181721" y="4438361"/>
              <a:ext cx="155083" cy="162226"/>
              <a:chOff x="0" y="0"/>
              <a:chExt cx="235531" cy="246380"/>
            </a:xfrm>
          </p:grpSpPr>
          <p:sp>
            <p:nvSpPr>
              <p:cNvPr id="134" name="Freeform 134"/>
              <p:cNvSpPr/>
              <p:nvPr/>
            </p:nvSpPr>
            <p:spPr>
              <a:xfrm>
                <a:off x="47582" y="50749"/>
                <a:ext cx="140367" cy="147474"/>
              </a:xfrm>
              <a:custGeom>
                <a:avLst/>
                <a:gdLst/>
                <a:ahLst/>
                <a:cxnLst/>
                <a:rect l="l" t="t" r="r" b="b"/>
                <a:pathLst>
                  <a:path w="140367" h="147474">
                    <a:moveTo>
                      <a:pt x="140367" y="52121"/>
                    </a:moveTo>
                    <a:cubicBezTo>
                      <a:pt x="121334" y="133401"/>
                      <a:pt x="113007" y="141021"/>
                      <a:pt x="101112" y="144831"/>
                    </a:cubicBezTo>
                    <a:cubicBezTo>
                      <a:pt x="84458" y="149911"/>
                      <a:pt x="5115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6876" y="5131"/>
                      <a:pt x="46393" y="1321"/>
                      <a:pt x="59478" y="51"/>
                    </a:cubicBezTo>
                    <a:cubicBezTo>
                      <a:pt x="76131" y="-1219"/>
                      <a:pt x="122524" y="21641"/>
                      <a:pt x="122524" y="21641"/>
                    </a:cubicBezTo>
                  </a:path>
                </a:pathLst>
              </a:custGeom>
              <a:solidFill>
                <a:srgbClr val="E7191F"/>
              </a:solidFill>
              <a:ln cap="sq">
                <a:noFill/>
                <a:prstDash val="solid"/>
                <a:miter/>
              </a:ln>
            </p:spPr>
          </p:sp>
        </p:grpSp>
        <p:grpSp>
          <p:nvGrpSpPr>
            <p:cNvPr id="135" name="Group 135"/>
            <p:cNvGrpSpPr/>
            <p:nvPr/>
          </p:nvGrpSpPr>
          <p:grpSpPr>
            <a:xfrm>
              <a:off x="4169972" y="2446488"/>
              <a:ext cx="155083" cy="162226"/>
              <a:chOff x="0" y="0"/>
              <a:chExt cx="235531" cy="246380"/>
            </a:xfrm>
          </p:grpSpPr>
          <p:sp>
            <p:nvSpPr>
              <p:cNvPr id="136" name="Freeform 136"/>
              <p:cNvSpPr/>
              <p:nvPr/>
            </p:nvSpPr>
            <p:spPr>
              <a:xfrm>
                <a:off x="47582" y="50746"/>
                <a:ext cx="139178" cy="147477"/>
              </a:xfrm>
              <a:custGeom>
                <a:avLst/>
                <a:gdLst/>
                <a:ahLst/>
                <a:cxnLst/>
                <a:rect l="l" t="t" r="r" b="b"/>
                <a:pathLst>
                  <a:path w="139178" h="147477">
                    <a:moveTo>
                      <a:pt x="139178" y="52124"/>
                    </a:moveTo>
                    <a:cubicBezTo>
                      <a:pt x="121334" y="133404"/>
                      <a:pt x="113007" y="139754"/>
                      <a:pt x="101112" y="14483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529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37" name="Group 137"/>
            <p:cNvGrpSpPr/>
            <p:nvPr/>
          </p:nvGrpSpPr>
          <p:grpSpPr>
            <a:xfrm>
              <a:off x="4168406" y="1408741"/>
              <a:ext cx="151950" cy="166408"/>
              <a:chOff x="0" y="0"/>
              <a:chExt cx="230773" cy="252730"/>
            </a:xfrm>
          </p:grpSpPr>
          <p:sp>
            <p:nvSpPr>
              <p:cNvPr id="138" name="Freeform 138"/>
              <p:cNvSpPr/>
              <p:nvPr/>
            </p:nvSpPr>
            <p:spPr>
              <a:xfrm>
                <a:off x="43489" y="50749"/>
                <a:ext cx="137322" cy="152154"/>
              </a:xfrm>
              <a:custGeom>
                <a:avLst/>
                <a:gdLst/>
                <a:ahLst/>
                <a:cxnLst/>
                <a:rect l="l" t="t" r="r" b="b"/>
                <a:pathLst>
                  <a:path w="137322" h="152154">
                    <a:moveTo>
                      <a:pt x="137323" y="52121"/>
                    </a:moveTo>
                    <a:cubicBezTo>
                      <a:pt x="133754" y="106731"/>
                      <a:pt x="113532" y="134671"/>
                      <a:pt x="98068" y="144831"/>
                    </a:cubicBezTo>
                    <a:cubicBezTo>
                      <a:pt x="87362" y="151181"/>
                      <a:pt x="76656" y="153721"/>
                      <a:pt x="64760" y="151181"/>
                    </a:cubicBezTo>
                    <a:cubicBezTo>
                      <a:pt x="48106" y="147371"/>
                      <a:pt x="18368" y="132131"/>
                      <a:pt x="7662" y="114351"/>
                    </a:cubicBezTo>
                    <a:cubicBezTo>
                      <a:pt x="-1855" y="96571"/>
                      <a:pt x="-1855" y="61011"/>
                      <a:pt x="4093" y="44501"/>
                    </a:cubicBezTo>
                    <a:cubicBezTo>
                      <a:pt x="7662" y="31801"/>
                      <a:pt x="15989" y="22911"/>
                      <a:pt x="24315" y="15291"/>
                    </a:cubicBezTo>
                    <a:cubicBezTo>
                      <a:pt x="33832" y="7671"/>
                      <a:pt x="43348" y="1321"/>
                      <a:pt x="56433" y="51"/>
                    </a:cubicBezTo>
                    <a:cubicBezTo>
                      <a:pt x="73087" y="-1219"/>
                      <a:pt x="119480" y="21641"/>
                      <a:pt x="119480" y="21641"/>
                    </a:cubicBezTo>
                  </a:path>
                </a:pathLst>
              </a:custGeom>
              <a:solidFill>
                <a:srgbClr val="E7191F"/>
              </a:solidFill>
              <a:ln cap="sq">
                <a:noFill/>
                <a:prstDash val="solid"/>
                <a:miter/>
              </a:ln>
            </p:spPr>
          </p:sp>
        </p:grpSp>
        <p:grpSp>
          <p:nvGrpSpPr>
            <p:cNvPr id="139" name="Group 139"/>
            <p:cNvGrpSpPr/>
            <p:nvPr/>
          </p:nvGrpSpPr>
          <p:grpSpPr>
            <a:xfrm>
              <a:off x="5922099" y="1401215"/>
              <a:ext cx="157433" cy="174770"/>
              <a:chOff x="0" y="0"/>
              <a:chExt cx="239100" cy="265430"/>
            </a:xfrm>
          </p:grpSpPr>
          <p:sp>
            <p:nvSpPr>
              <p:cNvPr id="140" name="Freeform 140"/>
              <p:cNvSpPr/>
              <p:nvPr/>
            </p:nvSpPr>
            <p:spPr>
              <a:xfrm>
                <a:off x="47582" y="50733"/>
                <a:ext cx="145125" cy="163897"/>
              </a:xfrm>
              <a:custGeom>
                <a:avLst/>
                <a:gdLst/>
                <a:ahLst/>
                <a:cxnLst/>
                <a:rect l="l" t="t" r="r" b="b"/>
                <a:pathLst>
                  <a:path w="145125" h="163897">
                    <a:moveTo>
                      <a:pt x="0" y="77537"/>
                    </a:moveTo>
                    <a:cubicBezTo>
                      <a:pt x="27360" y="15307"/>
                      <a:pt x="55909" y="-1203"/>
                      <a:pt x="76131" y="67"/>
                    </a:cubicBezTo>
                    <a:cubicBezTo>
                      <a:pt x="96354" y="1337"/>
                      <a:pt x="123713" y="19117"/>
                      <a:pt x="133230" y="38167"/>
                    </a:cubicBezTo>
                    <a:cubicBezTo>
                      <a:pt x="143936" y="55947"/>
                      <a:pt x="145125" y="90237"/>
                      <a:pt x="136798" y="109287"/>
                    </a:cubicBezTo>
                    <a:cubicBezTo>
                      <a:pt x="128472" y="128337"/>
                      <a:pt x="103491" y="148657"/>
                      <a:pt x="83269" y="152467"/>
                    </a:cubicBezTo>
                    <a:cubicBezTo>
                      <a:pt x="64236" y="156277"/>
                      <a:pt x="33308" y="144847"/>
                      <a:pt x="20222" y="129607"/>
                    </a:cubicBezTo>
                    <a:cubicBezTo>
                      <a:pt x="5948" y="114367"/>
                      <a:pt x="-2379" y="81347"/>
                      <a:pt x="2379" y="61027"/>
                    </a:cubicBezTo>
                    <a:cubicBezTo>
                      <a:pt x="5948" y="39437"/>
                      <a:pt x="27360" y="14037"/>
                      <a:pt x="45203" y="6417"/>
                    </a:cubicBezTo>
                    <a:cubicBezTo>
                      <a:pt x="64236" y="-2473"/>
                      <a:pt x="96354" y="3877"/>
                      <a:pt x="113007" y="14037"/>
                    </a:cubicBezTo>
                    <a:cubicBezTo>
                      <a:pt x="126093" y="21657"/>
                      <a:pt x="135609" y="38167"/>
                      <a:pt x="140367" y="52137"/>
                    </a:cubicBezTo>
                    <a:cubicBezTo>
                      <a:pt x="145125" y="66107"/>
                      <a:pt x="146315" y="81347"/>
                      <a:pt x="143936" y="95317"/>
                    </a:cubicBezTo>
                    <a:cubicBezTo>
                      <a:pt x="141557" y="111827"/>
                      <a:pt x="132040" y="133417"/>
                      <a:pt x="120145" y="144847"/>
                    </a:cubicBezTo>
                    <a:cubicBezTo>
                      <a:pt x="108249" y="156277"/>
                      <a:pt x="88027" y="163897"/>
                      <a:pt x="72563" y="163897"/>
                    </a:cubicBezTo>
                    <a:cubicBezTo>
                      <a:pt x="57099" y="163897"/>
                      <a:pt x="36876" y="156277"/>
                      <a:pt x="24981" y="144847"/>
                    </a:cubicBezTo>
                    <a:cubicBezTo>
                      <a:pt x="11896" y="133417"/>
                      <a:pt x="0" y="96587"/>
                      <a:pt x="0" y="96587"/>
                    </a:cubicBezTo>
                  </a:path>
                </a:pathLst>
              </a:custGeom>
              <a:solidFill>
                <a:srgbClr val="E7191F"/>
              </a:solidFill>
              <a:ln cap="sq">
                <a:noFill/>
                <a:prstDash val="solid"/>
                <a:miter/>
              </a:ln>
            </p:spPr>
          </p:sp>
        </p:grpSp>
        <p:grpSp>
          <p:nvGrpSpPr>
            <p:cNvPr id="141" name="Group 141"/>
            <p:cNvGrpSpPr/>
            <p:nvPr/>
          </p:nvGrpSpPr>
          <p:grpSpPr>
            <a:xfrm>
              <a:off x="5915833" y="2458195"/>
              <a:ext cx="163699" cy="168080"/>
              <a:chOff x="0" y="0"/>
              <a:chExt cx="248616" cy="255270"/>
            </a:xfrm>
          </p:grpSpPr>
          <p:sp>
            <p:nvSpPr>
              <p:cNvPr id="142" name="Freeform 142"/>
              <p:cNvSpPr/>
              <p:nvPr/>
            </p:nvSpPr>
            <p:spPr>
              <a:xfrm>
                <a:off x="47582" y="50800"/>
                <a:ext cx="153903" cy="154234"/>
              </a:xfrm>
              <a:custGeom>
                <a:avLst/>
                <a:gdLst/>
                <a:ahLst/>
                <a:cxnLst/>
                <a:rect l="l" t="t" r="r" b="b"/>
                <a:pathLst>
                  <a:path w="153903" h="154234">
                    <a:moveTo>
                      <a:pt x="82079" y="0"/>
                    </a:moveTo>
                    <a:cubicBezTo>
                      <a:pt x="151073" y="45720"/>
                      <a:pt x="155831" y="63500"/>
                      <a:pt x="153452" y="80010"/>
                    </a:cubicBezTo>
                    <a:cubicBezTo>
                      <a:pt x="151073" y="100330"/>
                      <a:pt x="135609" y="130810"/>
                      <a:pt x="118955" y="142240"/>
                    </a:cubicBezTo>
                    <a:cubicBezTo>
                      <a:pt x="102301" y="152400"/>
                      <a:pt x="68994" y="154940"/>
                      <a:pt x="51151" y="146050"/>
                    </a:cubicBezTo>
                    <a:cubicBezTo>
                      <a:pt x="33307" y="137160"/>
                      <a:pt x="14275" y="109220"/>
                      <a:pt x="10706" y="88900"/>
                    </a:cubicBezTo>
                    <a:cubicBezTo>
                      <a:pt x="7137" y="67310"/>
                      <a:pt x="17843" y="35560"/>
                      <a:pt x="32118" y="20320"/>
                    </a:cubicBezTo>
                    <a:cubicBezTo>
                      <a:pt x="46393" y="6350"/>
                      <a:pt x="77321" y="-2540"/>
                      <a:pt x="97543" y="1270"/>
                    </a:cubicBezTo>
                    <a:cubicBezTo>
                      <a:pt x="116576" y="6350"/>
                      <a:pt x="141557" y="27940"/>
                      <a:pt x="148694" y="48260"/>
                    </a:cubicBezTo>
                    <a:cubicBezTo>
                      <a:pt x="155831" y="67310"/>
                      <a:pt x="149884" y="101600"/>
                      <a:pt x="141557" y="119380"/>
                    </a:cubicBezTo>
                    <a:cubicBezTo>
                      <a:pt x="133230" y="133350"/>
                      <a:pt x="117766" y="143510"/>
                      <a:pt x="104681" y="148590"/>
                    </a:cubicBezTo>
                    <a:cubicBezTo>
                      <a:pt x="91596" y="153670"/>
                      <a:pt x="77321" y="156210"/>
                      <a:pt x="64236" y="152400"/>
                    </a:cubicBezTo>
                    <a:cubicBezTo>
                      <a:pt x="48772" y="149860"/>
                      <a:pt x="29739" y="140970"/>
                      <a:pt x="19033" y="128270"/>
                    </a:cubicBezTo>
                    <a:cubicBezTo>
                      <a:pt x="8327" y="115570"/>
                      <a:pt x="0" y="93980"/>
                      <a:pt x="0" y="76200"/>
                    </a:cubicBezTo>
                    <a:cubicBezTo>
                      <a:pt x="0" y="59690"/>
                      <a:pt x="8327" y="38100"/>
                      <a:pt x="17843" y="25400"/>
                    </a:cubicBezTo>
                    <a:cubicBezTo>
                      <a:pt x="28549" y="12700"/>
                      <a:pt x="63046" y="0"/>
                      <a:pt x="63046" y="0"/>
                    </a:cubicBezTo>
                  </a:path>
                </a:pathLst>
              </a:custGeom>
              <a:solidFill>
                <a:srgbClr val="E7191F"/>
              </a:solidFill>
              <a:ln cap="sq">
                <a:noFill/>
                <a:prstDash val="solid"/>
                <a:miter/>
              </a:ln>
            </p:spPr>
          </p:sp>
        </p:grpSp>
        <p:grpSp>
          <p:nvGrpSpPr>
            <p:cNvPr id="143" name="Group 143"/>
            <p:cNvGrpSpPr/>
            <p:nvPr/>
          </p:nvGrpSpPr>
          <p:grpSpPr>
            <a:xfrm>
              <a:off x="5916616" y="3521866"/>
              <a:ext cx="155083" cy="162226"/>
              <a:chOff x="0" y="0"/>
              <a:chExt cx="235531" cy="246380"/>
            </a:xfrm>
          </p:grpSpPr>
          <p:sp>
            <p:nvSpPr>
              <p:cNvPr id="144" name="Freeform 144"/>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45" name="Group 145"/>
            <p:cNvGrpSpPr/>
            <p:nvPr/>
          </p:nvGrpSpPr>
          <p:grpSpPr>
            <a:xfrm>
              <a:off x="5916616" y="4413275"/>
              <a:ext cx="155083" cy="162226"/>
              <a:chOff x="0" y="0"/>
              <a:chExt cx="235531" cy="246380"/>
            </a:xfrm>
          </p:grpSpPr>
          <p:sp>
            <p:nvSpPr>
              <p:cNvPr id="146" name="Freeform 146"/>
              <p:cNvSpPr/>
              <p:nvPr/>
            </p:nvSpPr>
            <p:spPr>
              <a:xfrm>
                <a:off x="47582" y="50746"/>
                <a:ext cx="139178" cy="147163"/>
              </a:xfrm>
              <a:custGeom>
                <a:avLst/>
                <a:gdLst/>
                <a:ahLst/>
                <a:cxnLst/>
                <a:rect l="l" t="t" r="r" b="b"/>
                <a:pathLst>
                  <a:path w="139178" h="147163">
                    <a:moveTo>
                      <a:pt x="139178" y="52124"/>
                    </a:moveTo>
                    <a:cubicBezTo>
                      <a:pt x="121334" y="132134"/>
                      <a:pt x="113007" y="139754"/>
                      <a:pt x="101112" y="14356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402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47" name="Group 147"/>
            <p:cNvGrpSpPr/>
            <p:nvPr/>
          </p:nvGrpSpPr>
          <p:grpSpPr>
            <a:xfrm>
              <a:off x="7496427" y="4419128"/>
              <a:ext cx="155083" cy="162226"/>
              <a:chOff x="0" y="0"/>
              <a:chExt cx="235531" cy="246380"/>
            </a:xfrm>
          </p:grpSpPr>
          <p:sp>
            <p:nvSpPr>
              <p:cNvPr id="148" name="Freeform 148"/>
              <p:cNvSpPr/>
              <p:nvPr/>
            </p:nvSpPr>
            <p:spPr>
              <a:xfrm>
                <a:off x="47429" y="50749"/>
                <a:ext cx="139331" cy="147533"/>
              </a:xfrm>
              <a:custGeom>
                <a:avLst/>
                <a:gdLst/>
                <a:ahLst/>
                <a:cxnLst/>
                <a:rect l="l" t="t" r="r" b="b"/>
                <a:pathLst>
                  <a:path w="139331" h="147533">
                    <a:moveTo>
                      <a:pt x="139331" y="52121"/>
                    </a:moveTo>
                    <a:cubicBezTo>
                      <a:pt x="121487" y="133401"/>
                      <a:pt x="113160" y="141021"/>
                      <a:pt x="101265" y="144831"/>
                    </a:cubicBezTo>
                    <a:cubicBezTo>
                      <a:pt x="84611" y="149911"/>
                      <a:pt x="50114" y="147371"/>
                      <a:pt x="34650" y="141021"/>
                    </a:cubicBezTo>
                    <a:cubicBezTo>
                      <a:pt x="22755" y="134671"/>
                      <a:pt x="15617" y="124511"/>
                      <a:pt x="10859" y="114351"/>
                    </a:cubicBezTo>
                    <a:cubicBezTo>
                      <a:pt x="4911" y="104191"/>
                      <a:pt x="-1036" y="92761"/>
                      <a:pt x="153" y="80061"/>
                    </a:cubicBezTo>
                    <a:cubicBezTo>
                      <a:pt x="1343" y="61011"/>
                      <a:pt x="15617" y="27991"/>
                      <a:pt x="27513" y="15291"/>
                    </a:cubicBezTo>
                    <a:cubicBezTo>
                      <a:pt x="35840" y="6401"/>
                      <a:pt x="46546" y="1321"/>
                      <a:pt x="58441" y="51"/>
                    </a:cubicBezTo>
                    <a:cubicBezTo>
                      <a:pt x="76284" y="-1219"/>
                      <a:pt x="121487" y="21641"/>
                      <a:pt x="121487" y="21641"/>
                    </a:cubicBezTo>
                  </a:path>
                </a:pathLst>
              </a:custGeom>
              <a:solidFill>
                <a:srgbClr val="E7191F"/>
              </a:solidFill>
              <a:ln cap="sq">
                <a:noFill/>
                <a:prstDash val="solid"/>
                <a:miter/>
              </a:ln>
            </p:spPr>
          </p:sp>
        </p:grpSp>
        <p:grpSp>
          <p:nvGrpSpPr>
            <p:cNvPr id="149" name="Group 149"/>
            <p:cNvGrpSpPr/>
            <p:nvPr/>
          </p:nvGrpSpPr>
          <p:grpSpPr>
            <a:xfrm>
              <a:off x="7484679" y="3273509"/>
              <a:ext cx="155083" cy="162226"/>
              <a:chOff x="0" y="0"/>
              <a:chExt cx="235531" cy="246380"/>
            </a:xfrm>
          </p:grpSpPr>
          <p:sp>
            <p:nvSpPr>
              <p:cNvPr id="150" name="Freeform 150"/>
              <p:cNvSpPr/>
              <p:nvPr/>
            </p:nvSpPr>
            <p:spPr>
              <a:xfrm>
                <a:off x="47428" y="50749"/>
                <a:ext cx="139331" cy="147879"/>
              </a:xfrm>
              <a:custGeom>
                <a:avLst/>
                <a:gdLst/>
                <a:ahLst/>
                <a:cxnLst/>
                <a:rect l="l" t="t" r="r" b="b"/>
                <a:pathLst>
                  <a:path w="139331" h="147879">
                    <a:moveTo>
                      <a:pt x="139332" y="52121"/>
                    </a:moveTo>
                    <a:cubicBezTo>
                      <a:pt x="121488" y="133401"/>
                      <a:pt x="111972" y="141021"/>
                      <a:pt x="100076" y="144831"/>
                    </a:cubicBezTo>
                    <a:cubicBezTo>
                      <a:pt x="84612" y="149911"/>
                      <a:pt x="50115" y="148641"/>
                      <a:pt x="34651" y="141021"/>
                    </a:cubicBezTo>
                    <a:cubicBezTo>
                      <a:pt x="22756" y="134671"/>
                      <a:pt x="15618" y="124511"/>
                      <a:pt x="9670" y="114351"/>
                    </a:cubicBezTo>
                    <a:cubicBezTo>
                      <a:pt x="4912" y="104191"/>
                      <a:pt x="-1035" y="92761"/>
                      <a:pt x="154" y="80061"/>
                    </a:cubicBezTo>
                    <a:cubicBezTo>
                      <a:pt x="1344" y="61011"/>
                      <a:pt x="15618" y="27991"/>
                      <a:pt x="27514" y="15291"/>
                    </a:cubicBezTo>
                    <a:cubicBezTo>
                      <a:pt x="35841" y="640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51" name="Group 151"/>
            <p:cNvGrpSpPr/>
            <p:nvPr/>
          </p:nvGrpSpPr>
          <p:grpSpPr>
            <a:xfrm>
              <a:off x="7484679" y="2249141"/>
              <a:ext cx="155083" cy="162226"/>
              <a:chOff x="0" y="0"/>
              <a:chExt cx="235531" cy="246380"/>
            </a:xfrm>
          </p:grpSpPr>
          <p:sp>
            <p:nvSpPr>
              <p:cNvPr id="152" name="Freeform 152"/>
              <p:cNvSpPr/>
              <p:nvPr/>
            </p:nvSpPr>
            <p:spPr>
              <a:xfrm>
                <a:off x="47428" y="50746"/>
                <a:ext cx="139331" cy="147477"/>
              </a:xfrm>
              <a:custGeom>
                <a:avLst/>
                <a:gdLst/>
                <a:ahLst/>
                <a:cxnLst/>
                <a:rect l="l" t="t" r="r" b="b"/>
                <a:pathLst>
                  <a:path w="139331" h="147477">
                    <a:moveTo>
                      <a:pt x="139332" y="52124"/>
                    </a:moveTo>
                    <a:cubicBezTo>
                      <a:pt x="121488" y="133404"/>
                      <a:pt x="111972" y="139754"/>
                      <a:pt x="100076" y="144834"/>
                    </a:cubicBezTo>
                    <a:cubicBezTo>
                      <a:pt x="84612" y="149914"/>
                      <a:pt x="50115" y="147374"/>
                      <a:pt x="34651" y="139754"/>
                    </a:cubicBezTo>
                    <a:cubicBezTo>
                      <a:pt x="22756" y="134674"/>
                      <a:pt x="15618" y="124514"/>
                      <a:pt x="9670" y="114354"/>
                    </a:cubicBezTo>
                    <a:cubicBezTo>
                      <a:pt x="4912" y="104194"/>
                      <a:pt x="-1035" y="92764"/>
                      <a:pt x="154" y="78794"/>
                    </a:cubicBezTo>
                    <a:cubicBezTo>
                      <a:pt x="1344" y="61014"/>
                      <a:pt x="15618" y="27994"/>
                      <a:pt x="27514" y="15294"/>
                    </a:cubicBezTo>
                    <a:cubicBezTo>
                      <a:pt x="35841" y="5134"/>
                      <a:pt x="46547" y="54"/>
                      <a:pt x="58442" y="54"/>
                    </a:cubicBezTo>
                    <a:cubicBezTo>
                      <a:pt x="75096" y="-1216"/>
                      <a:pt x="121488" y="20374"/>
                      <a:pt x="121488" y="20374"/>
                    </a:cubicBezTo>
                  </a:path>
                </a:pathLst>
              </a:custGeom>
              <a:solidFill>
                <a:srgbClr val="E7191F"/>
              </a:solidFill>
              <a:ln cap="sq">
                <a:noFill/>
                <a:prstDash val="solid"/>
                <a:miter/>
              </a:ln>
            </p:spPr>
          </p:sp>
        </p:grpSp>
        <p:grpSp>
          <p:nvGrpSpPr>
            <p:cNvPr id="153" name="Group 153"/>
            <p:cNvGrpSpPr/>
            <p:nvPr/>
          </p:nvGrpSpPr>
          <p:grpSpPr>
            <a:xfrm>
              <a:off x="7488595" y="1160384"/>
              <a:ext cx="151950" cy="166408"/>
              <a:chOff x="0" y="0"/>
              <a:chExt cx="230773" cy="252730"/>
            </a:xfrm>
          </p:grpSpPr>
          <p:sp>
            <p:nvSpPr>
              <p:cNvPr id="154" name="Freeform 154"/>
              <p:cNvSpPr/>
              <p:nvPr/>
            </p:nvSpPr>
            <p:spPr>
              <a:xfrm>
                <a:off x="43976" y="50749"/>
                <a:ext cx="136836" cy="152154"/>
              </a:xfrm>
              <a:custGeom>
                <a:avLst/>
                <a:gdLst/>
                <a:ahLst/>
                <a:cxnLst/>
                <a:rect l="l" t="t" r="r" b="b"/>
                <a:pathLst>
                  <a:path w="136836" h="152154">
                    <a:moveTo>
                      <a:pt x="136836" y="53391"/>
                    </a:moveTo>
                    <a:cubicBezTo>
                      <a:pt x="133267" y="106731"/>
                      <a:pt x="113045" y="135941"/>
                      <a:pt x="97581" y="144831"/>
                    </a:cubicBezTo>
                    <a:cubicBezTo>
                      <a:pt x="86875" y="151181"/>
                      <a:pt x="76169" y="153721"/>
                      <a:pt x="64273" y="151181"/>
                    </a:cubicBezTo>
                    <a:cubicBezTo>
                      <a:pt x="47619" y="148641"/>
                      <a:pt x="17881" y="133401"/>
                      <a:pt x="7175" y="114351"/>
                    </a:cubicBezTo>
                    <a:cubicBezTo>
                      <a:pt x="-2342" y="96571"/>
                      <a:pt x="-1152" y="62281"/>
                      <a:pt x="3606" y="44501"/>
                    </a:cubicBezTo>
                    <a:cubicBezTo>
                      <a:pt x="7175" y="31801"/>
                      <a:pt x="15502" y="22911"/>
                      <a:pt x="25018" y="15291"/>
                    </a:cubicBezTo>
                    <a:cubicBezTo>
                      <a:pt x="33345" y="7671"/>
                      <a:pt x="44051" y="1321"/>
                      <a:pt x="55946" y="51"/>
                    </a:cubicBezTo>
                    <a:cubicBezTo>
                      <a:pt x="72600" y="-1219"/>
                      <a:pt x="118993" y="21641"/>
                      <a:pt x="118993" y="21641"/>
                    </a:cubicBezTo>
                  </a:path>
                </a:pathLst>
              </a:custGeom>
              <a:solidFill>
                <a:srgbClr val="E7191F"/>
              </a:solidFill>
              <a:ln cap="sq">
                <a:noFill/>
                <a:prstDash val="solid"/>
                <a:miter/>
              </a:ln>
            </p:spPr>
          </p:sp>
        </p:grpSp>
      </p:grpSp>
      <p:grpSp>
        <p:nvGrpSpPr>
          <p:cNvPr id="155" name="Group 155"/>
          <p:cNvGrpSpPr/>
          <p:nvPr/>
        </p:nvGrpSpPr>
        <p:grpSpPr>
          <a:xfrm rot="5400000">
            <a:off x="4048342" y="5045422"/>
            <a:ext cx="708687" cy="930051"/>
            <a:chOff x="0" y="0"/>
            <a:chExt cx="488777" cy="641451"/>
          </a:xfrm>
        </p:grpSpPr>
        <p:sp>
          <p:nvSpPr>
            <p:cNvPr id="156" name="Freeform 156"/>
            <p:cNvSpPr/>
            <p:nvPr/>
          </p:nvSpPr>
          <p:spPr>
            <a:xfrm>
              <a:off x="0" y="0"/>
              <a:ext cx="488777" cy="641451"/>
            </a:xfrm>
            <a:custGeom>
              <a:avLst/>
              <a:gdLst/>
              <a:ahLst/>
              <a:cxnLst/>
              <a:rect l="l" t="t" r="r" b="b"/>
              <a:pathLst>
                <a:path w="488777" h="641451">
                  <a:moveTo>
                    <a:pt x="244389" y="0"/>
                  </a:moveTo>
                  <a:lnTo>
                    <a:pt x="0" y="406400"/>
                  </a:lnTo>
                  <a:lnTo>
                    <a:pt x="203200" y="406400"/>
                  </a:lnTo>
                  <a:lnTo>
                    <a:pt x="203200" y="641451"/>
                  </a:lnTo>
                  <a:lnTo>
                    <a:pt x="285577" y="641451"/>
                  </a:lnTo>
                  <a:lnTo>
                    <a:pt x="285577" y="406400"/>
                  </a:lnTo>
                  <a:lnTo>
                    <a:pt x="488777" y="406400"/>
                  </a:lnTo>
                  <a:lnTo>
                    <a:pt x="244389" y="0"/>
                  </a:lnTo>
                  <a:close/>
                </a:path>
              </a:pathLst>
            </a:custGeom>
            <a:solidFill>
              <a:srgbClr val="004068"/>
            </a:solidFill>
          </p:spPr>
        </p:sp>
        <p:sp>
          <p:nvSpPr>
            <p:cNvPr id="157" name="TextBox 157"/>
            <p:cNvSpPr txBox="1"/>
            <p:nvPr/>
          </p:nvSpPr>
          <p:spPr>
            <a:xfrm>
              <a:off x="203200" y="63500"/>
              <a:ext cx="82377" cy="577951"/>
            </a:xfrm>
            <a:prstGeom prst="rect">
              <a:avLst/>
            </a:prstGeom>
          </p:spPr>
          <p:txBody>
            <a:bodyPr lIns="50800" tIns="50800" rIns="50800" bIns="50800" rtlCol="0" anchor="ctr"/>
            <a:lstStyle/>
            <a:p>
              <a:pPr algn="ctr">
                <a:lnSpc>
                  <a:spcPts val="2659"/>
                </a:lnSpc>
              </a:pPr>
              <a:endParaRPr/>
            </a:p>
          </p:txBody>
        </p:sp>
      </p:grpSp>
      <p:grpSp>
        <p:nvGrpSpPr>
          <p:cNvPr id="158" name="Group 158"/>
          <p:cNvGrpSpPr/>
          <p:nvPr/>
        </p:nvGrpSpPr>
        <p:grpSpPr>
          <a:xfrm rot="5400000">
            <a:off x="4048342" y="6042351"/>
            <a:ext cx="708687" cy="930051"/>
            <a:chOff x="0" y="0"/>
            <a:chExt cx="488777" cy="641451"/>
          </a:xfrm>
        </p:grpSpPr>
        <p:sp>
          <p:nvSpPr>
            <p:cNvPr id="159" name="Freeform 159"/>
            <p:cNvSpPr/>
            <p:nvPr/>
          </p:nvSpPr>
          <p:spPr>
            <a:xfrm>
              <a:off x="0" y="0"/>
              <a:ext cx="488777" cy="641451"/>
            </a:xfrm>
            <a:custGeom>
              <a:avLst/>
              <a:gdLst/>
              <a:ahLst/>
              <a:cxnLst/>
              <a:rect l="l" t="t" r="r" b="b"/>
              <a:pathLst>
                <a:path w="488777" h="641451">
                  <a:moveTo>
                    <a:pt x="244389" y="0"/>
                  </a:moveTo>
                  <a:lnTo>
                    <a:pt x="0" y="406400"/>
                  </a:lnTo>
                  <a:lnTo>
                    <a:pt x="203200" y="406400"/>
                  </a:lnTo>
                  <a:lnTo>
                    <a:pt x="203200" y="641451"/>
                  </a:lnTo>
                  <a:lnTo>
                    <a:pt x="285577" y="641451"/>
                  </a:lnTo>
                  <a:lnTo>
                    <a:pt x="285577" y="406400"/>
                  </a:lnTo>
                  <a:lnTo>
                    <a:pt x="488777" y="406400"/>
                  </a:lnTo>
                  <a:lnTo>
                    <a:pt x="244389" y="0"/>
                  </a:lnTo>
                  <a:close/>
                </a:path>
              </a:pathLst>
            </a:custGeom>
            <a:solidFill>
              <a:srgbClr val="004068"/>
            </a:solidFill>
          </p:spPr>
        </p:sp>
        <p:sp>
          <p:nvSpPr>
            <p:cNvPr id="160" name="TextBox 160"/>
            <p:cNvSpPr txBox="1"/>
            <p:nvPr/>
          </p:nvSpPr>
          <p:spPr>
            <a:xfrm>
              <a:off x="203200" y="63500"/>
              <a:ext cx="82377" cy="577951"/>
            </a:xfrm>
            <a:prstGeom prst="rect">
              <a:avLst/>
            </a:prstGeom>
          </p:spPr>
          <p:txBody>
            <a:bodyPr lIns="50800" tIns="50800" rIns="50800" bIns="50800" rtlCol="0" anchor="ctr"/>
            <a:lstStyle/>
            <a:p>
              <a:pPr algn="ctr">
                <a:lnSpc>
                  <a:spcPts val="2659"/>
                </a:lnSpc>
              </a:pPr>
              <a:endParaRPr/>
            </a:p>
          </p:txBody>
        </p:sp>
      </p:grpSp>
      <p:grpSp>
        <p:nvGrpSpPr>
          <p:cNvPr id="161" name="Group 161"/>
          <p:cNvGrpSpPr/>
          <p:nvPr/>
        </p:nvGrpSpPr>
        <p:grpSpPr>
          <a:xfrm rot="5400000">
            <a:off x="4048342" y="6984639"/>
            <a:ext cx="708687" cy="930051"/>
            <a:chOff x="0" y="0"/>
            <a:chExt cx="488777" cy="641451"/>
          </a:xfrm>
        </p:grpSpPr>
        <p:sp>
          <p:nvSpPr>
            <p:cNvPr id="162" name="Freeform 162"/>
            <p:cNvSpPr/>
            <p:nvPr/>
          </p:nvSpPr>
          <p:spPr>
            <a:xfrm>
              <a:off x="0" y="0"/>
              <a:ext cx="488777" cy="641451"/>
            </a:xfrm>
            <a:custGeom>
              <a:avLst/>
              <a:gdLst/>
              <a:ahLst/>
              <a:cxnLst/>
              <a:rect l="l" t="t" r="r" b="b"/>
              <a:pathLst>
                <a:path w="488777" h="641451">
                  <a:moveTo>
                    <a:pt x="244389" y="0"/>
                  </a:moveTo>
                  <a:lnTo>
                    <a:pt x="0" y="406400"/>
                  </a:lnTo>
                  <a:lnTo>
                    <a:pt x="203200" y="406400"/>
                  </a:lnTo>
                  <a:lnTo>
                    <a:pt x="203200" y="641451"/>
                  </a:lnTo>
                  <a:lnTo>
                    <a:pt x="285577" y="641451"/>
                  </a:lnTo>
                  <a:lnTo>
                    <a:pt x="285577" y="406400"/>
                  </a:lnTo>
                  <a:lnTo>
                    <a:pt x="488777" y="406400"/>
                  </a:lnTo>
                  <a:lnTo>
                    <a:pt x="244389" y="0"/>
                  </a:lnTo>
                  <a:close/>
                </a:path>
              </a:pathLst>
            </a:custGeom>
            <a:solidFill>
              <a:srgbClr val="004068"/>
            </a:solidFill>
          </p:spPr>
        </p:sp>
        <p:sp>
          <p:nvSpPr>
            <p:cNvPr id="163" name="TextBox 163"/>
            <p:cNvSpPr txBox="1"/>
            <p:nvPr/>
          </p:nvSpPr>
          <p:spPr>
            <a:xfrm>
              <a:off x="203200" y="63500"/>
              <a:ext cx="82377" cy="577951"/>
            </a:xfrm>
            <a:prstGeom prst="rect">
              <a:avLst/>
            </a:prstGeom>
          </p:spPr>
          <p:txBody>
            <a:bodyPr lIns="50800" tIns="50800" rIns="50800" bIns="50800" rtlCol="0" anchor="ctr"/>
            <a:lstStyle/>
            <a:p>
              <a:pPr algn="ctr">
                <a:lnSpc>
                  <a:spcPts val="2659"/>
                </a:lnSpc>
              </a:pPr>
              <a:endParaRPr/>
            </a:p>
          </p:txBody>
        </p:sp>
      </p:grpSp>
      <p:grpSp>
        <p:nvGrpSpPr>
          <p:cNvPr id="164" name="Group 164"/>
          <p:cNvGrpSpPr/>
          <p:nvPr/>
        </p:nvGrpSpPr>
        <p:grpSpPr>
          <a:xfrm rot="5400000">
            <a:off x="4048342" y="7931451"/>
            <a:ext cx="708687" cy="930051"/>
            <a:chOff x="0" y="0"/>
            <a:chExt cx="488777" cy="641451"/>
          </a:xfrm>
        </p:grpSpPr>
        <p:sp>
          <p:nvSpPr>
            <p:cNvPr id="165" name="Freeform 165"/>
            <p:cNvSpPr/>
            <p:nvPr/>
          </p:nvSpPr>
          <p:spPr>
            <a:xfrm>
              <a:off x="0" y="0"/>
              <a:ext cx="488777" cy="641451"/>
            </a:xfrm>
            <a:custGeom>
              <a:avLst/>
              <a:gdLst/>
              <a:ahLst/>
              <a:cxnLst/>
              <a:rect l="l" t="t" r="r" b="b"/>
              <a:pathLst>
                <a:path w="488777" h="641451">
                  <a:moveTo>
                    <a:pt x="244389" y="0"/>
                  </a:moveTo>
                  <a:lnTo>
                    <a:pt x="0" y="406400"/>
                  </a:lnTo>
                  <a:lnTo>
                    <a:pt x="203200" y="406400"/>
                  </a:lnTo>
                  <a:lnTo>
                    <a:pt x="203200" y="641451"/>
                  </a:lnTo>
                  <a:lnTo>
                    <a:pt x="285577" y="641451"/>
                  </a:lnTo>
                  <a:lnTo>
                    <a:pt x="285577" y="406400"/>
                  </a:lnTo>
                  <a:lnTo>
                    <a:pt x="488777" y="406400"/>
                  </a:lnTo>
                  <a:lnTo>
                    <a:pt x="244389" y="0"/>
                  </a:lnTo>
                  <a:close/>
                </a:path>
              </a:pathLst>
            </a:custGeom>
            <a:solidFill>
              <a:srgbClr val="004068"/>
            </a:solidFill>
          </p:spPr>
        </p:sp>
        <p:sp>
          <p:nvSpPr>
            <p:cNvPr id="166" name="TextBox 166"/>
            <p:cNvSpPr txBox="1"/>
            <p:nvPr/>
          </p:nvSpPr>
          <p:spPr>
            <a:xfrm>
              <a:off x="203200" y="63500"/>
              <a:ext cx="82377" cy="577951"/>
            </a:xfrm>
            <a:prstGeom prst="rect">
              <a:avLst/>
            </a:prstGeom>
          </p:spPr>
          <p:txBody>
            <a:bodyPr lIns="50800" tIns="50800" rIns="50800" bIns="50800" rtlCol="0" anchor="ctr"/>
            <a:lstStyle/>
            <a:p>
              <a:pPr algn="ctr">
                <a:lnSpc>
                  <a:spcPts val="2659"/>
                </a:lnSpc>
              </a:pPr>
              <a:endParaRPr/>
            </a:p>
          </p:txBody>
        </p:sp>
      </p:grpSp>
      <p:sp>
        <p:nvSpPr>
          <p:cNvPr id="167" name="AutoShape 167"/>
          <p:cNvSpPr/>
          <p:nvPr/>
        </p:nvSpPr>
        <p:spPr>
          <a:xfrm>
            <a:off x="704493" y="4703573"/>
            <a:ext cx="10075308" cy="0"/>
          </a:xfrm>
          <a:prstGeom prst="line">
            <a:avLst/>
          </a:prstGeom>
          <a:ln w="38100" cap="flat">
            <a:solidFill>
              <a:srgbClr val="004068"/>
            </a:solidFill>
            <a:prstDash val="sysDash"/>
            <a:headEnd type="none" w="sm" len="sm"/>
            <a:tailEnd type="none" w="sm" len="sm"/>
          </a:ln>
        </p:spPr>
      </p:sp>
      <p:sp>
        <p:nvSpPr>
          <p:cNvPr id="168" name="TextBox 168"/>
          <p:cNvSpPr txBox="1"/>
          <p:nvPr/>
        </p:nvSpPr>
        <p:spPr>
          <a:xfrm>
            <a:off x="7746598" y="8217088"/>
            <a:ext cx="4351638" cy="540385"/>
          </a:xfrm>
          <a:prstGeom prst="rect">
            <a:avLst/>
          </a:prstGeom>
        </p:spPr>
        <p:txBody>
          <a:bodyPr lIns="0" tIns="0" rIns="0" bIns="0" rtlCol="0" anchor="t">
            <a:spAutoFit/>
          </a:bodyPr>
          <a:lstStyle/>
          <a:p>
            <a:pPr algn="l">
              <a:lnSpc>
                <a:spcPts val="2240"/>
              </a:lnSpc>
              <a:spcBef>
                <a:spcPct val="0"/>
              </a:spcBef>
            </a:pPr>
            <a:r>
              <a:rPr lang="en-US" sz="1600">
                <a:solidFill>
                  <a:srgbClr val="004068"/>
                </a:solidFill>
                <a:latin typeface="Anton"/>
                <a:ea typeface="Anton"/>
                <a:cs typeface="Anton"/>
                <a:sym typeface="Anton"/>
              </a:rPr>
              <a:t>Short Circuit maybe cause damage to the MCU means all are ( </a:t>
            </a:r>
            <a:r>
              <a:rPr lang="en-US" sz="1600">
                <a:solidFill>
                  <a:srgbClr val="E7191F"/>
                </a:solidFill>
                <a:latin typeface="Anton"/>
                <a:ea typeface="Anton"/>
                <a:cs typeface="Anton"/>
                <a:sym typeface="Anton"/>
              </a:rPr>
              <a:t>HIGH </a:t>
            </a:r>
            <a:r>
              <a:rPr lang="en-US" sz="1600">
                <a:solidFill>
                  <a:srgbClr val="004068"/>
                </a:solidFill>
                <a:latin typeface="Anton"/>
                <a:ea typeface="Anton"/>
                <a:cs typeface="Anton"/>
                <a:sym typeface="Anton"/>
              </a:rPr>
              <a:t>)</a:t>
            </a:r>
          </a:p>
        </p:txBody>
      </p:sp>
      <p:sp>
        <p:nvSpPr>
          <p:cNvPr id="169" name="TextBox 169"/>
          <p:cNvSpPr txBox="1"/>
          <p:nvPr/>
        </p:nvSpPr>
        <p:spPr>
          <a:xfrm>
            <a:off x="704493" y="1830392"/>
            <a:ext cx="10075308" cy="1163028"/>
          </a:xfrm>
          <a:prstGeom prst="rect">
            <a:avLst/>
          </a:prstGeom>
        </p:spPr>
        <p:txBody>
          <a:bodyPr lIns="0" tIns="0" rIns="0" bIns="0" rtlCol="0" anchor="t">
            <a:spAutoFit/>
          </a:bodyPr>
          <a:lstStyle/>
          <a:p>
            <a:pPr algn="l">
              <a:lnSpc>
                <a:spcPts val="9634"/>
              </a:lnSpc>
              <a:spcBef>
                <a:spcPct val="0"/>
              </a:spcBef>
            </a:pPr>
            <a:r>
              <a:rPr lang="en-US" sz="6882">
                <a:solidFill>
                  <a:srgbClr val="004068"/>
                </a:solidFill>
                <a:latin typeface="Anton"/>
                <a:ea typeface="Anton"/>
                <a:cs typeface="Anton"/>
                <a:sym typeface="Anton"/>
              </a:rPr>
              <a:t>interfacing with Keypad</a:t>
            </a:r>
          </a:p>
        </p:txBody>
      </p:sp>
      <p:sp>
        <p:nvSpPr>
          <p:cNvPr id="170" name="TextBox 170"/>
          <p:cNvSpPr txBox="1"/>
          <p:nvPr/>
        </p:nvSpPr>
        <p:spPr>
          <a:xfrm>
            <a:off x="704493" y="3355370"/>
            <a:ext cx="10234465" cy="895673"/>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Columns are read after applying signals to the rows in order to determine whether or not a key is pressed and if pressed ,which key is pressed</a:t>
            </a:r>
          </a:p>
        </p:txBody>
      </p:sp>
      <p:sp>
        <p:nvSpPr>
          <p:cNvPr id="171" name="TextBox 171"/>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72" name="TextBox 172"/>
          <p:cNvSpPr txBox="1"/>
          <p:nvPr/>
        </p:nvSpPr>
        <p:spPr>
          <a:xfrm>
            <a:off x="387500" y="6450227"/>
            <a:ext cx="2022493" cy="559795"/>
          </a:xfrm>
          <a:prstGeom prst="rect">
            <a:avLst/>
          </a:prstGeom>
        </p:spPr>
        <p:txBody>
          <a:bodyPr lIns="0" tIns="0" rIns="0" bIns="0" rtlCol="0" anchor="t">
            <a:spAutoFit/>
          </a:bodyPr>
          <a:lstStyle/>
          <a:p>
            <a:pPr algn="l">
              <a:lnSpc>
                <a:spcPts val="4703"/>
              </a:lnSpc>
              <a:spcBef>
                <a:spcPct val="0"/>
              </a:spcBef>
            </a:pPr>
            <a:r>
              <a:rPr lang="en-US" sz="3359">
                <a:solidFill>
                  <a:srgbClr val="004068"/>
                </a:solidFill>
                <a:latin typeface="Anton"/>
                <a:ea typeface="Anton"/>
                <a:cs typeface="Anton"/>
                <a:sym typeface="Anton"/>
              </a:rPr>
              <a:t>questions ?</a:t>
            </a:r>
          </a:p>
        </p:txBody>
      </p:sp>
      <p:sp>
        <p:nvSpPr>
          <p:cNvPr id="173" name="TextBox 173"/>
          <p:cNvSpPr txBox="1"/>
          <p:nvPr/>
        </p:nvSpPr>
        <p:spPr>
          <a:xfrm>
            <a:off x="5088270" y="5245335"/>
            <a:ext cx="2253169" cy="349250"/>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rows and col inputs ?</a:t>
            </a:r>
          </a:p>
        </p:txBody>
      </p:sp>
      <p:sp>
        <p:nvSpPr>
          <p:cNvPr id="174" name="TextBox 174"/>
          <p:cNvSpPr txBox="1"/>
          <p:nvPr/>
        </p:nvSpPr>
        <p:spPr>
          <a:xfrm>
            <a:off x="7746598" y="5331060"/>
            <a:ext cx="10336428" cy="540385"/>
          </a:xfrm>
          <a:prstGeom prst="rect">
            <a:avLst/>
          </a:prstGeom>
        </p:spPr>
        <p:txBody>
          <a:bodyPr lIns="0" tIns="0" rIns="0" bIns="0" rtlCol="0" anchor="t">
            <a:spAutoFit/>
          </a:bodyPr>
          <a:lstStyle/>
          <a:p>
            <a:pPr algn="l">
              <a:lnSpc>
                <a:spcPts val="2240"/>
              </a:lnSpc>
            </a:pPr>
            <a:r>
              <a:rPr lang="en-US" sz="1600">
                <a:solidFill>
                  <a:srgbClr val="004068"/>
                </a:solidFill>
                <a:latin typeface="Anton"/>
                <a:ea typeface="Anton"/>
                <a:cs typeface="Anton"/>
                <a:sym typeface="Anton"/>
              </a:rPr>
              <a:t>floating as we need at least a signal to determine if key is pressed or not so we make one of them output and other is  input</a:t>
            </a:r>
          </a:p>
          <a:p>
            <a:pPr algn="l">
              <a:lnSpc>
                <a:spcPts val="2240"/>
              </a:lnSpc>
            </a:pPr>
            <a:r>
              <a:rPr lang="en-US" sz="1600">
                <a:solidFill>
                  <a:srgbClr val="004068"/>
                </a:solidFill>
                <a:latin typeface="Anton"/>
                <a:ea typeface="Anton"/>
                <a:cs typeface="Anton"/>
                <a:sym typeface="Anton"/>
              </a:rPr>
              <a:t> 1 send  and other receive ( Ping → Pong )</a:t>
            </a:r>
          </a:p>
        </p:txBody>
      </p:sp>
      <p:sp>
        <p:nvSpPr>
          <p:cNvPr id="175" name="TextBox 175"/>
          <p:cNvSpPr txBox="1"/>
          <p:nvPr/>
        </p:nvSpPr>
        <p:spPr>
          <a:xfrm>
            <a:off x="4997437" y="6251810"/>
            <a:ext cx="2253169" cy="349250"/>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rows output ?</a:t>
            </a:r>
          </a:p>
        </p:txBody>
      </p:sp>
      <p:sp>
        <p:nvSpPr>
          <p:cNvPr id="176" name="TextBox 176"/>
          <p:cNvSpPr txBox="1"/>
          <p:nvPr/>
        </p:nvSpPr>
        <p:spPr>
          <a:xfrm>
            <a:off x="7746598" y="6165767"/>
            <a:ext cx="10336428" cy="540385"/>
          </a:xfrm>
          <a:prstGeom prst="rect">
            <a:avLst/>
          </a:prstGeom>
        </p:spPr>
        <p:txBody>
          <a:bodyPr lIns="0" tIns="0" rIns="0" bIns="0" rtlCol="0" anchor="t">
            <a:spAutoFit/>
          </a:bodyPr>
          <a:lstStyle/>
          <a:p>
            <a:pPr algn="l">
              <a:lnSpc>
                <a:spcPts val="2240"/>
              </a:lnSpc>
              <a:spcBef>
                <a:spcPct val="0"/>
              </a:spcBef>
            </a:pPr>
            <a:r>
              <a:rPr lang="en-US" sz="1600">
                <a:solidFill>
                  <a:srgbClr val="004068"/>
                </a:solidFill>
                <a:latin typeface="Anton"/>
                <a:ea typeface="Anton"/>
                <a:cs typeface="Anton"/>
                <a:sym typeface="Anton"/>
              </a:rPr>
              <a:t>as output rows send signals high or low  so we cam make one of them low and other is high or vice versa according to the connection ( pull up ) and this is called scanning </a:t>
            </a:r>
          </a:p>
        </p:txBody>
      </p:sp>
      <p:sp>
        <p:nvSpPr>
          <p:cNvPr id="177" name="TextBox 177"/>
          <p:cNvSpPr txBox="1"/>
          <p:nvPr/>
        </p:nvSpPr>
        <p:spPr>
          <a:xfrm>
            <a:off x="4997437" y="7191610"/>
            <a:ext cx="2253169" cy="349250"/>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Col input ?</a:t>
            </a:r>
          </a:p>
        </p:txBody>
      </p:sp>
      <p:sp>
        <p:nvSpPr>
          <p:cNvPr id="178" name="TextBox 178"/>
          <p:cNvSpPr txBox="1"/>
          <p:nvPr/>
        </p:nvSpPr>
        <p:spPr>
          <a:xfrm>
            <a:off x="7746598" y="7105567"/>
            <a:ext cx="10336428" cy="264160"/>
          </a:xfrm>
          <a:prstGeom prst="rect">
            <a:avLst/>
          </a:prstGeom>
        </p:spPr>
        <p:txBody>
          <a:bodyPr lIns="0" tIns="0" rIns="0" bIns="0" rtlCol="0" anchor="t">
            <a:spAutoFit/>
          </a:bodyPr>
          <a:lstStyle/>
          <a:p>
            <a:pPr algn="l">
              <a:lnSpc>
                <a:spcPts val="2240"/>
              </a:lnSpc>
              <a:spcBef>
                <a:spcPct val="0"/>
              </a:spcBef>
            </a:pPr>
            <a:r>
              <a:rPr lang="en-US" sz="1600">
                <a:solidFill>
                  <a:srgbClr val="004068"/>
                </a:solidFill>
                <a:latin typeface="Anton"/>
                <a:ea typeface="Anton"/>
                <a:cs typeface="Anton"/>
                <a:sym typeface="Anton"/>
              </a:rPr>
              <a:t>To see if there is any signals reach the button ( Pull up ) ( High) if  key pressed it goes down act as a sensor </a:t>
            </a:r>
          </a:p>
        </p:txBody>
      </p:sp>
      <p:sp>
        <p:nvSpPr>
          <p:cNvPr id="179" name="TextBox 179"/>
          <p:cNvSpPr txBox="1"/>
          <p:nvPr/>
        </p:nvSpPr>
        <p:spPr>
          <a:xfrm>
            <a:off x="4997437" y="8198038"/>
            <a:ext cx="2434836" cy="349250"/>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rows and col outputs ?</a:t>
            </a:r>
          </a:p>
        </p:txBody>
      </p:sp>
      <p:grpSp>
        <p:nvGrpSpPr>
          <p:cNvPr id="180" name="Group 180"/>
          <p:cNvGrpSpPr/>
          <p:nvPr/>
        </p:nvGrpSpPr>
        <p:grpSpPr>
          <a:xfrm>
            <a:off x="12262677" y="7579912"/>
            <a:ext cx="1463233" cy="1311949"/>
            <a:chOff x="0" y="0"/>
            <a:chExt cx="1950977" cy="1749265"/>
          </a:xfrm>
        </p:grpSpPr>
        <p:sp>
          <p:nvSpPr>
            <p:cNvPr id="181" name="Freeform 181"/>
            <p:cNvSpPr/>
            <p:nvPr/>
          </p:nvSpPr>
          <p:spPr>
            <a:xfrm>
              <a:off x="505327" y="998857"/>
              <a:ext cx="860996" cy="750408"/>
            </a:xfrm>
            <a:custGeom>
              <a:avLst/>
              <a:gdLst/>
              <a:ahLst/>
              <a:cxnLst/>
              <a:rect l="l" t="t" r="r" b="b"/>
              <a:pathLst>
                <a:path w="860996" h="750408">
                  <a:moveTo>
                    <a:pt x="0" y="0"/>
                  </a:moveTo>
                  <a:lnTo>
                    <a:pt x="860997" y="0"/>
                  </a:lnTo>
                  <a:lnTo>
                    <a:pt x="860997" y="750408"/>
                  </a:lnTo>
                  <a:lnTo>
                    <a:pt x="0" y="750408"/>
                  </a:lnTo>
                  <a:lnTo>
                    <a:pt x="0" y="0"/>
                  </a:lnTo>
                  <a:close/>
                </a:path>
              </a:pathLst>
            </a:custGeom>
            <a:blipFill>
              <a:blip r:embed="rId10"/>
              <a:stretch>
                <a:fillRect l="-340860" t="-61943" b="-87177"/>
              </a:stretch>
            </a:blipFill>
          </p:spPr>
        </p:sp>
        <p:sp>
          <p:nvSpPr>
            <p:cNvPr id="182" name="Freeform 182"/>
            <p:cNvSpPr/>
            <p:nvPr/>
          </p:nvSpPr>
          <p:spPr>
            <a:xfrm rot="-1751647">
              <a:off x="843219" y="38037"/>
              <a:ext cx="439583" cy="1089057"/>
            </a:xfrm>
            <a:custGeom>
              <a:avLst/>
              <a:gdLst/>
              <a:ahLst/>
              <a:cxnLst/>
              <a:rect l="l" t="t" r="r" b="b"/>
              <a:pathLst>
                <a:path w="439583" h="1089057">
                  <a:moveTo>
                    <a:pt x="0" y="0"/>
                  </a:moveTo>
                  <a:lnTo>
                    <a:pt x="439583" y="0"/>
                  </a:lnTo>
                  <a:lnTo>
                    <a:pt x="439583" y="1089057"/>
                  </a:lnTo>
                  <a:lnTo>
                    <a:pt x="0" y="10890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3" name="Freeform 183"/>
            <p:cNvSpPr/>
            <p:nvPr/>
          </p:nvSpPr>
          <p:spPr>
            <a:xfrm rot="716116">
              <a:off x="1403534" y="178462"/>
              <a:ext cx="439583" cy="1089057"/>
            </a:xfrm>
            <a:custGeom>
              <a:avLst/>
              <a:gdLst/>
              <a:ahLst/>
              <a:cxnLst/>
              <a:rect l="l" t="t" r="r" b="b"/>
              <a:pathLst>
                <a:path w="439583" h="1089057">
                  <a:moveTo>
                    <a:pt x="0" y="0"/>
                  </a:moveTo>
                  <a:lnTo>
                    <a:pt x="439583" y="0"/>
                  </a:lnTo>
                  <a:lnTo>
                    <a:pt x="439583" y="1089057"/>
                  </a:lnTo>
                  <a:lnTo>
                    <a:pt x="0" y="10890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4" name="Freeform 184"/>
            <p:cNvSpPr/>
            <p:nvPr/>
          </p:nvSpPr>
          <p:spPr>
            <a:xfrm rot="-3446493">
              <a:off x="357443" y="187982"/>
              <a:ext cx="439583" cy="1089057"/>
            </a:xfrm>
            <a:custGeom>
              <a:avLst/>
              <a:gdLst/>
              <a:ahLst/>
              <a:cxnLst/>
              <a:rect l="l" t="t" r="r" b="b"/>
              <a:pathLst>
                <a:path w="439583" h="1089057">
                  <a:moveTo>
                    <a:pt x="0" y="0"/>
                  </a:moveTo>
                  <a:lnTo>
                    <a:pt x="439583" y="0"/>
                  </a:lnTo>
                  <a:lnTo>
                    <a:pt x="439583" y="1089057"/>
                  </a:lnTo>
                  <a:lnTo>
                    <a:pt x="0" y="10890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grpSp>
        <p:nvGrpSpPr>
          <p:cNvPr id="12" name="Group 12"/>
          <p:cNvGrpSpPr/>
          <p:nvPr/>
        </p:nvGrpSpPr>
        <p:grpSpPr>
          <a:xfrm>
            <a:off x="11691629" y="1352538"/>
            <a:ext cx="10653219" cy="5406161"/>
            <a:chOff x="0" y="0"/>
            <a:chExt cx="14204292" cy="7208215"/>
          </a:xfrm>
        </p:grpSpPr>
        <p:grpSp>
          <p:nvGrpSpPr>
            <p:cNvPr id="13" name="Group 13"/>
            <p:cNvGrpSpPr/>
            <p:nvPr/>
          </p:nvGrpSpPr>
          <p:grpSpPr>
            <a:xfrm>
              <a:off x="768582" y="286139"/>
              <a:ext cx="6918687" cy="4811678"/>
              <a:chOff x="0" y="0"/>
              <a:chExt cx="2075594" cy="1443495"/>
            </a:xfrm>
          </p:grpSpPr>
          <p:sp>
            <p:nvSpPr>
              <p:cNvPr id="14" name="Freeform 14"/>
              <p:cNvSpPr/>
              <p:nvPr/>
            </p:nvSpPr>
            <p:spPr>
              <a:xfrm>
                <a:off x="0" y="0"/>
                <a:ext cx="2075594" cy="1443495"/>
              </a:xfrm>
              <a:custGeom>
                <a:avLst/>
                <a:gdLst/>
                <a:ahLst/>
                <a:cxnLst/>
                <a:rect l="l" t="t" r="r" b="b"/>
                <a:pathLst>
                  <a:path w="2075594" h="1443495">
                    <a:moveTo>
                      <a:pt x="0" y="0"/>
                    </a:moveTo>
                    <a:lnTo>
                      <a:pt x="2075594" y="0"/>
                    </a:lnTo>
                    <a:lnTo>
                      <a:pt x="2075594" y="1443495"/>
                    </a:lnTo>
                    <a:lnTo>
                      <a:pt x="0" y="1443495"/>
                    </a:lnTo>
                    <a:close/>
                  </a:path>
                </a:pathLst>
              </a:custGeom>
              <a:solidFill>
                <a:srgbClr val="FFFFFF"/>
              </a:solidFill>
            </p:spPr>
          </p:sp>
          <p:sp>
            <p:nvSpPr>
              <p:cNvPr id="15" name="TextBox 15"/>
              <p:cNvSpPr txBox="1"/>
              <p:nvPr/>
            </p:nvSpPr>
            <p:spPr>
              <a:xfrm>
                <a:off x="0" y="-38100"/>
                <a:ext cx="2075594" cy="1481595"/>
              </a:xfrm>
              <a:prstGeom prst="rect">
                <a:avLst/>
              </a:prstGeom>
            </p:spPr>
            <p:txBody>
              <a:bodyPr lIns="50800" tIns="50800" rIns="50800" bIns="50800" rtlCol="0" anchor="ctr"/>
              <a:lstStyle/>
              <a:p>
                <a:pPr algn="ctr">
                  <a:lnSpc>
                    <a:spcPts val="2660"/>
                  </a:lnSpc>
                  <a:spcBef>
                    <a:spcPct val="0"/>
                  </a:spcBef>
                </a:pPr>
                <a:endParaRPr/>
              </a:p>
            </p:txBody>
          </p:sp>
        </p:grpSp>
        <p:sp>
          <p:nvSpPr>
            <p:cNvPr id="16" name="Freeform 16"/>
            <p:cNvSpPr/>
            <p:nvPr/>
          </p:nvSpPr>
          <p:spPr>
            <a:xfrm>
              <a:off x="1015387"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7" name="Freeform 17"/>
            <p:cNvSpPr/>
            <p:nvPr/>
          </p:nvSpPr>
          <p:spPr>
            <a:xfrm>
              <a:off x="2796274" y="856842"/>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18" name="Freeform 18"/>
            <p:cNvSpPr/>
            <p:nvPr/>
          </p:nvSpPr>
          <p:spPr>
            <a:xfrm>
              <a:off x="45771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9" name="Freeform 19"/>
            <p:cNvSpPr/>
            <p:nvPr/>
          </p:nvSpPr>
          <p:spPr>
            <a:xfrm>
              <a:off x="62244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0" name="Freeform 20"/>
            <p:cNvSpPr/>
            <p:nvPr/>
          </p:nvSpPr>
          <p:spPr>
            <a:xfrm>
              <a:off x="1015387"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1" name="Freeform 21"/>
            <p:cNvSpPr/>
            <p:nvPr/>
          </p:nvSpPr>
          <p:spPr>
            <a:xfrm>
              <a:off x="2796274" y="1937456"/>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22" name="Freeform 22"/>
            <p:cNvSpPr/>
            <p:nvPr/>
          </p:nvSpPr>
          <p:spPr>
            <a:xfrm>
              <a:off x="45771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3" name="Freeform 23"/>
            <p:cNvSpPr/>
            <p:nvPr/>
          </p:nvSpPr>
          <p:spPr>
            <a:xfrm>
              <a:off x="62244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4" name="Freeform 24"/>
            <p:cNvSpPr/>
            <p:nvPr/>
          </p:nvSpPr>
          <p:spPr>
            <a:xfrm>
              <a:off x="1015387"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5" name="Freeform 25"/>
            <p:cNvSpPr/>
            <p:nvPr/>
          </p:nvSpPr>
          <p:spPr>
            <a:xfrm>
              <a:off x="2796274" y="295750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26" name="Freeform 26"/>
            <p:cNvSpPr/>
            <p:nvPr/>
          </p:nvSpPr>
          <p:spPr>
            <a:xfrm>
              <a:off x="45771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7" name="Freeform 27"/>
            <p:cNvSpPr/>
            <p:nvPr/>
          </p:nvSpPr>
          <p:spPr>
            <a:xfrm>
              <a:off x="62244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8" name="Freeform 28"/>
            <p:cNvSpPr/>
            <p:nvPr/>
          </p:nvSpPr>
          <p:spPr>
            <a:xfrm>
              <a:off x="1015387"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9" name="Freeform 29"/>
            <p:cNvSpPr/>
            <p:nvPr/>
          </p:nvSpPr>
          <p:spPr>
            <a:xfrm>
              <a:off x="2796274" y="414208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30" name="Freeform 30"/>
            <p:cNvSpPr/>
            <p:nvPr/>
          </p:nvSpPr>
          <p:spPr>
            <a:xfrm>
              <a:off x="45771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31" name="Freeform 31"/>
            <p:cNvSpPr/>
            <p:nvPr/>
          </p:nvSpPr>
          <p:spPr>
            <a:xfrm>
              <a:off x="62244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grpSp>
          <p:nvGrpSpPr>
            <p:cNvPr id="32" name="Group 32"/>
            <p:cNvGrpSpPr/>
            <p:nvPr/>
          </p:nvGrpSpPr>
          <p:grpSpPr>
            <a:xfrm>
              <a:off x="935660" y="0"/>
              <a:ext cx="6751608" cy="408049"/>
              <a:chOff x="0" y="0"/>
              <a:chExt cx="2025471" cy="122414"/>
            </a:xfrm>
          </p:grpSpPr>
          <p:sp>
            <p:nvSpPr>
              <p:cNvPr id="33" name="Freeform 33"/>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4" name="TextBox 34"/>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5" name="Group 35"/>
            <p:cNvGrpSpPr/>
            <p:nvPr/>
          </p:nvGrpSpPr>
          <p:grpSpPr>
            <a:xfrm>
              <a:off x="935660" y="4955690"/>
              <a:ext cx="6751608" cy="408049"/>
              <a:chOff x="0" y="0"/>
              <a:chExt cx="2025471" cy="122414"/>
            </a:xfrm>
          </p:grpSpPr>
          <p:sp>
            <p:nvSpPr>
              <p:cNvPr id="36" name="Freeform 36"/>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7" name="TextBox 37"/>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8" name="Group 38"/>
            <p:cNvGrpSpPr/>
            <p:nvPr/>
          </p:nvGrpSpPr>
          <p:grpSpPr>
            <a:xfrm rot="-5400000">
              <a:off x="4166701" y="3520568"/>
              <a:ext cx="7208215" cy="167079"/>
              <a:chOff x="0" y="0"/>
              <a:chExt cx="2162452" cy="50123"/>
            </a:xfrm>
          </p:grpSpPr>
          <p:sp>
            <p:nvSpPr>
              <p:cNvPr id="39" name="Freeform 39"/>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0" name="TextBox 40"/>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grpSp>
          <p:nvGrpSpPr>
            <p:cNvPr id="41" name="Group 41"/>
            <p:cNvGrpSpPr/>
            <p:nvPr/>
          </p:nvGrpSpPr>
          <p:grpSpPr>
            <a:xfrm rot="-5400000">
              <a:off x="-2751986" y="3520568"/>
              <a:ext cx="7208215" cy="167079"/>
              <a:chOff x="0" y="0"/>
              <a:chExt cx="2162452" cy="50123"/>
            </a:xfrm>
          </p:grpSpPr>
          <p:sp>
            <p:nvSpPr>
              <p:cNvPr id="42" name="Freeform 42"/>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3" name="TextBox 43"/>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sp>
          <p:nvSpPr>
            <p:cNvPr id="44" name="AutoShape 44"/>
            <p:cNvSpPr/>
            <p:nvPr/>
          </p:nvSpPr>
          <p:spPr>
            <a:xfrm flipV="1">
              <a:off x="7557600" y="519073"/>
              <a:ext cx="8536" cy="4002074"/>
            </a:xfrm>
            <a:prstGeom prst="line">
              <a:avLst/>
            </a:prstGeom>
            <a:ln w="33999" cap="flat">
              <a:solidFill>
                <a:srgbClr val="004068"/>
              </a:solidFill>
              <a:prstDash val="solid"/>
              <a:headEnd type="none" w="sm" len="sm"/>
              <a:tailEnd type="none" w="sm" len="sm"/>
            </a:ln>
          </p:spPr>
        </p:sp>
        <p:sp>
          <p:nvSpPr>
            <p:cNvPr id="45" name="AutoShape 45"/>
            <p:cNvSpPr/>
            <p:nvPr/>
          </p:nvSpPr>
          <p:spPr>
            <a:xfrm flipV="1">
              <a:off x="5993336" y="519073"/>
              <a:ext cx="3982" cy="3989949"/>
            </a:xfrm>
            <a:prstGeom prst="line">
              <a:avLst/>
            </a:prstGeom>
            <a:ln w="33999" cap="flat">
              <a:solidFill>
                <a:srgbClr val="004068"/>
              </a:solidFill>
              <a:prstDash val="solid"/>
              <a:headEnd type="none" w="sm" len="sm"/>
              <a:tailEnd type="none" w="sm" len="sm"/>
            </a:ln>
          </p:spPr>
        </p:sp>
        <p:sp>
          <p:nvSpPr>
            <p:cNvPr id="46" name="AutoShape 46"/>
            <p:cNvSpPr/>
            <p:nvPr/>
          </p:nvSpPr>
          <p:spPr>
            <a:xfrm flipV="1">
              <a:off x="4238146" y="519073"/>
              <a:ext cx="5620" cy="4010436"/>
            </a:xfrm>
            <a:prstGeom prst="line">
              <a:avLst/>
            </a:prstGeom>
            <a:ln w="33999" cap="flat">
              <a:solidFill>
                <a:srgbClr val="004068"/>
              </a:solidFill>
              <a:prstDash val="solid"/>
              <a:headEnd type="none" w="sm" len="sm"/>
              <a:tailEnd type="none" w="sm" len="sm"/>
            </a:ln>
          </p:spPr>
        </p:sp>
        <p:sp>
          <p:nvSpPr>
            <p:cNvPr id="47" name="AutoShape 47"/>
            <p:cNvSpPr/>
            <p:nvPr/>
          </p:nvSpPr>
          <p:spPr>
            <a:xfrm flipH="1" flipV="1">
              <a:off x="2490216" y="519073"/>
              <a:ext cx="8113" cy="4033014"/>
            </a:xfrm>
            <a:prstGeom prst="line">
              <a:avLst/>
            </a:prstGeom>
            <a:ln w="33999" cap="flat">
              <a:solidFill>
                <a:srgbClr val="004068"/>
              </a:solidFill>
              <a:prstDash val="solid"/>
              <a:headEnd type="none" w="sm" len="sm"/>
              <a:tailEnd type="none" w="sm" len="sm"/>
            </a:ln>
          </p:spPr>
        </p:sp>
        <p:grpSp>
          <p:nvGrpSpPr>
            <p:cNvPr id="48" name="Group 48"/>
            <p:cNvGrpSpPr/>
            <p:nvPr/>
          </p:nvGrpSpPr>
          <p:grpSpPr>
            <a:xfrm>
              <a:off x="2218901" y="1185471"/>
              <a:ext cx="311733" cy="110381"/>
              <a:chOff x="0" y="0"/>
              <a:chExt cx="473441" cy="167640"/>
            </a:xfrm>
          </p:grpSpPr>
          <p:sp>
            <p:nvSpPr>
              <p:cNvPr id="49" name="Freeform 49"/>
              <p:cNvSpPr/>
              <p:nvPr/>
            </p:nvSpPr>
            <p:spPr>
              <a:xfrm>
                <a:off x="47517" y="45429"/>
                <a:ext cx="377306" cy="70795"/>
              </a:xfrm>
              <a:custGeom>
                <a:avLst/>
                <a:gdLst/>
                <a:ahLst/>
                <a:cxnLst/>
                <a:rect l="l" t="t" r="r" b="b"/>
                <a:pathLst>
                  <a:path w="377306" h="70795">
                    <a:moveTo>
                      <a:pt x="14340" y="20611"/>
                    </a:moveTo>
                    <a:cubicBezTo>
                      <a:pt x="139243" y="-979"/>
                      <a:pt x="315296" y="-4789"/>
                      <a:pt x="353362" y="5371"/>
                    </a:cubicBezTo>
                    <a:cubicBezTo>
                      <a:pt x="365257" y="7911"/>
                      <a:pt x="370016" y="10451"/>
                      <a:pt x="373584" y="16801"/>
                    </a:cubicBezTo>
                    <a:cubicBezTo>
                      <a:pt x="377153" y="23151"/>
                      <a:pt x="377153" y="40931"/>
                      <a:pt x="372395" y="47281"/>
                    </a:cubicBezTo>
                    <a:cubicBezTo>
                      <a:pt x="367636" y="53631"/>
                      <a:pt x="350983" y="56171"/>
                      <a:pt x="343845" y="53631"/>
                    </a:cubicBezTo>
                    <a:cubicBezTo>
                      <a:pt x="337898" y="51091"/>
                      <a:pt x="331950" y="42201"/>
                      <a:pt x="330760" y="34581"/>
                    </a:cubicBezTo>
                    <a:cubicBezTo>
                      <a:pt x="329571" y="28231"/>
                      <a:pt x="331950" y="16801"/>
                      <a:pt x="337898" y="11721"/>
                    </a:cubicBezTo>
                    <a:cubicBezTo>
                      <a:pt x="343845" y="6641"/>
                      <a:pt x="359310" y="4101"/>
                      <a:pt x="366447" y="9181"/>
                    </a:cubicBezTo>
                    <a:cubicBezTo>
                      <a:pt x="372395" y="12991"/>
                      <a:pt x="378342" y="29501"/>
                      <a:pt x="377153" y="37121"/>
                    </a:cubicBezTo>
                    <a:cubicBezTo>
                      <a:pt x="375963" y="44741"/>
                      <a:pt x="371205" y="49821"/>
                      <a:pt x="361689" y="54901"/>
                    </a:cubicBezTo>
                    <a:cubicBezTo>
                      <a:pt x="327192" y="70141"/>
                      <a:pt x="142811" y="51091"/>
                      <a:pt x="83334" y="57441"/>
                    </a:cubicBezTo>
                    <a:cubicBezTo>
                      <a:pt x="53595" y="59981"/>
                      <a:pt x="34562" y="73951"/>
                      <a:pt x="19098" y="70141"/>
                    </a:cubicBezTo>
                    <a:cubicBezTo>
                      <a:pt x="9581" y="67601"/>
                      <a:pt x="1255" y="58711"/>
                      <a:pt x="65" y="51091"/>
                    </a:cubicBezTo>
                    <a:cubicBezTo>
                      <a:pt x="-1124" y="42201"/>
                      <a:pt x="14340" y="20611"/>
                      <a:pt x="14340" y="20611"/>
                    </a:cubicBezTo>
                  </a:path>
                </a:pathLst>
              </a:custGeom>
              <a:solidFill>
                <a:srgbClr val="0571D3"/>
              </a:solidFill>
              <a:ln cap="sq">
                <a:noFill/>
                <a:prstDash val="solid"/>
                <a:miter/>
              </a:ln>
            </p:spPr>
          </p:sp>
        </p:grpSp>
        <p:grpSp>
          <p:nvGrpSpPr>
            <p:cNvPr id="50" name="Group 50"/>
            <p:cNvGrpSpPr/>
            <p:nvPr/>
          </p:nvGrpSpPr>
          <p:grpSpPr>
            <a:xfrm>
              <a:off x="2202453" y="2252486"/>
              <a:ext cx="336013" cy="100346"/>
              <a:chOff x="0" y="0"/>
              <a:chExt cx="510318" cy="152400"/>
            </a:xfrm>
          </p:grpSpPr>
          <p:sp>
            <p:nvSpPr>
              <p:cNvPr id="51" name="Freeform 51"/>
              <p:cNvSpPr/>
              <p:nvPr/>
            </p:nvSpPr>
            <p:spPr>
              <a:xfrm>
                <a:off x="47482" y="50800"/>
                <a:ext cx="415253" cy="67945"/>
              </a:xfrm>
              <a:custGeom>
                <a:avLst/>
                <a:gdLst/>
                <a:ahLst/>
                <a:cxnLst/>
                <a:rect l="l" t="t" r="r" b="b"/>
                <a:pathLst>
                  <a:path w="415253" h="67945">
                    <a:moveTo>
                      <a:pt x="23891" y="0"/>
                    </a:moveTo>
                    <a:cubicBezTo>
                      <a:pt x="405737" y="6350"/>
                      <a:pt x="415254" y="19050"/>
                      <a:pt x="415254" y="26670"/>
                    </a:cubicBezTo>
                    <a:cubicBezTo>
                      <a:pt x="414064" y="35560"/>
                      <a:pt x="396221" y="50800"/>
                      <a:pt x="387894" y="50800"/>
                    </a:cubicBezTo>
                    <a:cubicBezTo>
                      <a:pt x="380757" y="50800"/>
                      <a:pt x="368861" y="36830"/>
                      <a:pt x="367671" y="29210"/>
                    </a:cubicBezTo>
                    <a:cubicBezTo>
                      <a:pt x="366482" y="22860"/>
                      <a:pt x="370051" y="11430"/>
                      <a:pt x="374809" y="7620"/>
                    </a:cubicBezTo>
                    <a:cubicBezTo>
                      <a:pt x="379567" y="2540"/>
                      <a:pt x="390273" y="-1270"/>
                      <a:pt x="396221" y="1270"/>
                    </a:cubicBezTo>
                    <a:cubicBezTo>
                      <a:pt x="403358" y="2540"/>
                      <a:pt x="415254" y="16510"/>
                      <a:pt x="415254" y="24130"/>
                    </a:cubicBezTo>
                    <a:cubicBezTo>
                      <a:pt x="414064" y="33020"/>
                      <a:pt x="405737" y="44450"/>
                      <a:pt x="391463" y="50800"/>
                    </a:cubicBezTo>
                    <a:cubicBezTo>
                      <a:pt x="342691" y="73660"/>
                      <a:pt x="71473" y="73660"/>
                      <a:pt x="23891" y="50800"/>
                    </a:cubicBezTo>
                    <a:cubicBezTo>
                      <a:pt x="8427" y="43180"/>
                      <a:pt x="-1089" y="30480"/>
                      <a:pt x="100" y="22860"/>
                    </a:cubicBezTo>
                    <a:cubicBezTo>
                      <a:pt x="100" y="13970"/>
                      <a:pt x="23891" y="0"/>
                      <a:pt x="23891" y="0"/>
                    </a:cubicBezTo>
                  </a:path>
                </a:pathLst>
              </a:custGeom>
              <a:solidFill>
                <a:srgbClr val="0571D3"/>
              </a:solidFill>
              <a:ln cap="sq">
                <a:noFill/>
                <a:prstDash val="solid"/>
                <a:miter/>
              </a:ln>
            </p:spPr>
          </p:sp>
        </p:grpSp>
        <p:grpSp>
          <p:nvGrpSpPr>
            <p:cNvPr id="52" name="Group 52"/>
            <p:cNvGrpSpPr/>
            <p:nvPr/>
          </p:nvGrpSpPr>
          <p:grpSpPr>
            <a:xfrm>
              <a:off x="2210285" y="3310302"/>
              <a:ext cx="303900" cy="100346"/>
              <a:chOff x="0" y="0"/>
              <a:chExt cx="461546" cy="152400"/>
            </a:xfrm>
          </p:grpSpPr>
          <p:sp>
            <p:nvSpPr>
              <p:cNvPr id="53" name="Freeform 53"/>
              <p:cNvSpPr/>
              <p:nvPr/>
            </p:nvSpPr>
            <p:spPr>
              <a:xfrm>
                <a:off x="47582" y="50551"/>
                <a:ext cx="366382" cy="66769"/>
              </a:xfrm>
              <a:custGeom>
                <a:avLst/>
                <a:gdLst/>
                <a:ahLst/>
                <a:cxnLst/>
                <a:rect l="l" t="t" r="r" b="b"/>
                <a:pathLst>
                  <a:path w="366382" h="66769">
                    <a:moveTo>
                      <a:pt x="23791" y="249"/>
                    </a:moveTo>
                    <a:cubicBezTo>
                      <a:pt x="356866" y="6599"/>
                      <a:pt x="366382" y="18029"/>
                      <a:pt x="366382" y="26919"/>
                    </a:cubicBezTo>
                    <a:cubicBezTo>
                      <a:pt x="366382" y="35809"/>
                      <a:pt x="348539" y="51049"/>
                      <a:pt x="340212" y="51049"/>
                    </a:cubicBezTo>
                    <a:cubicBezTo>
                      <a:pt x="333074" y="51049"/>
                      <a:pt x="321179" y="37079"/>
                      <a:pt x="318800" y="29459"/>
                    </a:cubicBezTo>
                    <a:cubicBezTo>
                      <a:pt x="317610" y="23109"/>
                      <a:pt x="321179" y="11679"/>
                      <a:pt x="325937" y="6599"/>
                    </a:cubicBezTo>
                    <a:cubicBezTo>
                      <a:pt x="330695" y="2789"/>
                      <a:pt x="341401" y="-1021"/>
                      <a:pt x="347349" y="249"/>
                    </a:cubicBezTo>
                    <a:cubicBezTo>
                      <a:pt x="354486" y="2789"/>
                      <a:pt x="366382" y="16759"/>
                      <a:pt x="366382" y="24379"/>
                    </a:cubicBezTo>
                    <a:cubicBezTo>
                      <a:pt x="366382" y="33269"/>
                      <a:pt x="356866" y="44699"/>
                      <a:pt x="342591" y="51049"/>
                    </a:cubicBezTo>
                    <a:cubicBezTo>
                      <a:pt x="298577" y="71369"/>
                      <a:pt x="67804" y="72639"/>
                      <a:pt x="23791" y="51049"/>
                    </a:cubicBezTo>
                    <a:cubicBezTo>
                      <a:pt x="8327" y="43429"/>
                      <a:pt x="0" y="30729"/>
                      <a:pt x="0" y="23109"/>
                    </a:cubicBezTo>
                    <a:cubicBezTo>
                      <a:pt x="0" y="14219"/>
                      <a:pt x="23791" y="249"/>
                      <a:pt x="23791" y="249"/>
                    </a:cubicBezTo>
                  </a:path>
                </a:pathLst>
              </a:custGeom>
              <a:solidFill>
                <a:srgbClr val="0571D3"/>
              </a:solidFill>
              <a:ln cap="sq">
                <a:noFill/>
                <a:prstDash val="solid"/>
                <a:miter/>
              </a:ln>
            </p:spPr>
          </p:sp>
        </p:grpSp>
        <p:grpSp>
          <p:nvGrpSpPr>
            <p:cNvPr id="54" name="Group 54"/>
            <p:cNvGrpSpPr/>
            <p:nvPr/>
          </p:nvGrpSpPr>
          <p:grpSpPr>
            <a:xfrm>
              <a:off x="2210285" y="4496897"/>
              <a:ext cx="319565" cy="110381"/>
              <a:chOff x="0" y="0"/>
              <a:chExt cx="485337" cy="167640"/>
            </a:xfrm>
          </p:grpSpPr>
          <p:sp>
            <p:nvSpPr>
              <p:cNvPr id="55" name="Freeform 55"/>
              <p:cNvSpPr/>
              <p:nvPr/>
            </p:nvSpPr>
            <p:spPr>
              <a:xfrm>
                <a:off x="47453" y="50800"/>
                <a:ext cx="390830" cy="65077"/>
              </a:xfrm>
              <a:custGeom>
                <a:avLst/>
                <a:gdLst/>
                <a:ahLst/>
                <a:cxnLst/>
                <a:rect l="l" t="t" r="r" b="b"/>
                <a:pathLst>
                  <a:path w="390830" h="65077">
                    <a:moveTo>
                      <a:pt x="23920" y="0"/>
                    </a:moveTo>
                    <a:cubicBezTo>
                      <a:pt x="341530" y="3810"/>
                      <a:pt x="371269" y="7620"/>
                      <a:pt x="381975" y="20320"/>
                    </a:cubicBezTo>
                    <a:cubicBezTo>
                      <a:pt x="389112" y="27940"/>
                      <a:pt x="391492" y="43180"/>
                      <a:pt x="389112" y="49530"/>
                    </a:cubicBezTo>
                    <a:cubicBezTo>
                      <a:pt x="385544" y="57150"/>
                      <a:pt x="371269" y="64770"/>
                      <a:pt x="362942" y="64770"/>
                    </a:cubicBezTo>
                    <a:cubicBezTo>
                      <a:pt x="356995" y="63500"/>
                      <a:pt x="348668" y="55880"/>
                      <a:pt x="345099" y="49530"/>
                    </a:cubicBezTo>
                    <a:cubicBezTo>
                      <a:pt x="342720" y="43180"/>
                      <a:pt x="342720" y="31750"/>
                      <a:pt x="346289" y="26670"/>
                    </a:cubicBezTo>
                    <a:cubicBezTo>
                      <a:pt x="349857" y="20320"/>
                      <a:pt x="359374" y="13970"/>
                      <a:pt x="365321" y="13970"/>
                    </a:cubicBezTo>
                    <a:cubicBezTo>
                      <a:pt x="372459" y="13970"/>
                      <a:pt x="381975" y="17780"/>
                      <a:pt x="385544" y="24130"/>
                    </a:cubicBezTo>
                    <a:cubicBezTo>
                      <a:pt x="390302" y="29210"/>
                      <a:pt x="392681" y="40640"/>
                      <a:pt x="389112" y="46990"/>
                    </a:cubicBezTo>
                    <a:cubicBezTo>
                      <a:pt x="386733" y="54610"/>
                      <a:pt x="376027" y="62230"/>
                      <a:pt x="365321" y="64770"/>
                    </a:cubicBezTo>
                    <a:cubicBezTo>
                      <a:pt x="351047" y="67310"/>
                      <a:pt x="335583" y="53340"/>
                      <a:pt x="308223" y="50800"/>
                    </a:cubicBezTo>
                    <a:cubicBezTo>
                      <a:pt x="248745" y="43180"/>
                      <a:pt x="56038" y="71120"/>
                      <a:pt x="17972" y="49530"/>
                    </a:cubicBezTo>
                    <a:cubicBezTo>
                      <a:pt x="6077" y="43180"/>
                      <a:pt x="-1060" y="30480"/>
                      <a:pt x="129" y="21590"/>
                    </a:cubicBezTo>
                    <a:cubicBezTo>
                      <a:pt x="1319" y="13970"/>
                      <a:pt x="23920" y="0"/>
                      <a:pt x="23920" y="0"/>
                    </a:cubicBezTo>
                  </a:path>
                </a:pathLst>
              </a:custGeom>
              <a:solidFill>
                <a:srgbClr val="0571D3"/>
              </a:solidFill>
              <a:ln cap="sq">
                <a:noFill/>
                <a:prstDash val="solid"/>
                <a:miter/>
              </a:ln>
            </p:spPr>
          </p:sp>
        </p:grpSp>
        <p:grpSp>
          <p:nvGrpSpPr>
            <p:cNvPr id="56" name="Group 56"/>
            <p:cNvGrpSpPr/>
            <p:nvPr/>
          </p:nvGrpSpPr>
          <p:grpSpPr>
            <a:xfrm>
              <a:off x="3958495" y="4479336"/>
              <a:ext cx="311733" cy="100346"/>
              <a:chOff x="0" y="0"/>
              <a:chExt cx="473441" cy="152400"/>
            </a:xfrm>
          </p:grpSpPr>
          <p:sp>
            <p:nvSpPr>
              <p:cNvPr id="57" name="Freeform 57"/>
              <p:cNvSpPr/>
              <p:nvPr/>
            </p:nvSpPr>
            <p:spPr>
              <a:xfrm>
                <a:off x="47582" y="50800"/>
                <a:ext cx="377160" cy="66993"/>
              </a:xfrm>
              <a:custGeom>
                <a:avLst/>
                <a:gdLst/>
                <a:ahLst/>
                <a:cxnLst/>
                <a:rect l="l" t="t" r="r" b="b"/>
                <a:pathLst>
                  <a:path w="377160" h="66993">
                    <a:moveTo>
                      <a:pt x="23791" y="0"/>
                    </a:moveTo>
                    <a:cubicBezTo>
                      <a:pt x="368761" y="7620"/>
                      <a:pt x="378277" y="19050"/>
                      <a:pt x="377088" y="26670"/>
                    </a:cubicBezTo>
                    <a:cubicBezTo>
                      <a:pt x="377088" y="35560"/>
                      <a:pt x="359245" y="50800"/>
                      <a:pt x="350918" y="50800"/>
                    </a:cubicBezTo>
                    <a:cubicBezTo>
                      <a:pt x="343780" y="50800"/>
                      <a:pt x="331885" y="38100"/>
                      <a:pt x="330695" y="30480"/>
                    </a:cubicBezTo>
                    <a:cubicBezTo>
                      <a:pt x="328316" y="22860"/>
                      <a:pt x="333074" y="12700"/>
                      <a:pt x="337833" y="7620"/>
                    </a:cubicBezTo>
                    <a:cubicBezTo>
                      <a:pt x="342591" y="2540"/>
                      <a:pt x="352107" y="-1270"/>
                      <a:pt x="359245" y="1270"/>
                    </a:cubicBezTo>
                    <a:cubicBezTo>
                      <a:pt x="366382" y="3810"/>
                      <a:pt x="377088" y="16510"/>
                      <a:pt x="377088" y="24130"/>
                    </a:cubicBezTo>
                    <a:cubicBezTo>
                      <a:pt x="377088" y="33020"/>
                      <a:pt x="368761" y="44450"/>
                      <a:pt x="353297" y="50800"/>
                    </a:cubicBezTo>
                    <a:cubicBezTo>
                      <a:pt x="308094" y="72390"/>
                      <a:pt x="68994" y="72390"/>
                      <a:pt x="23791" y="50800"/>
                    </a:cubicBezTo>
                    <a:cubicBezTo>
                      <a:pt x="9516" y="44450"/>
                      <a:pt x="0" y="31750"/>
                      <a:pt x="0" y="22860"/>
                    </a:cubicBezTo>
                    <a:cubicBezTo>
                      <a:pt x="1190" y="13970"/>
                      <a:pt x="23791" y="0"/>
                      <a:pt x="23791" y="0"/>
                    </a:cubicBezTo>
                  </a:path>
                </a:pathLst>
              </a:custGeom>
              <a:solidFill>
                <a:srgbClr val="0571D3"/>
              </a:solidFill>
              <a:ln cap="sq">
                <a:noFill/>
                <a:prstDash val="solid"/>
                <a:miter/>
              </a:ln>
            </p:spPr>
          </p:sp>
        </p:grpSp>
        <p:grpSp>
          <p:nvGrpSpPr>
            <p:cNvPr id="58" name="Group 58"/>
            <p:cNvGrpSpPr/>
            <p:nvPr/>
          </p:nvGrpSpPr>
          <p:grpSpPr>
            <a:xfrm>
              <a:off x="4001574" y="3293578"/>
              <a:ext cx="276487" cy="108708"/>
              <a:chOff x="0" y="0"/>
              <a:chExt cx="419912" cy="165100"/>
            </a:xfrm>
          </p:grpSpPr>
          <p:sp>
            <p:nvSpPr>
              <p:cNvPr id="59" name="Freeform 59"/>
              <p:cNvSpPr/>
              <p:nvPr/>
            </p:nvSpPr>
            <p:spPr>
              <a:xfrm>
                <a:off x="44727" y="50800"/>
                <a:ext cx="326563" cy="71740"/>
              </a:xfrm>
              <a:custGeom>
                <a:avLst/>
                <a:gdLst/>
                <a:ahLst/>
                <a:cxnLst/>
                <a:rect l="l" t="t" r="r" b="b"/>
                <a:pathLst>
                  <a:path w="326563" h="71740">
                    <a:moveTo>
                      <a:pt x="27836" y="0"/>
                    </a:moveTo>
                    <a:cubicBezTo>
                      <a:pt x="321655" y="20320"/>
                      <a:pt x="327603" y="31750"/>
                      <a:pt x="326413" y="39370"/>
                    </a:cubicBezTo>
                    <a:cubicBezTo>
                      <a:pt x="326413" y="48260"/>
                      <a:pt x="308570" y="63500"/>
                      <a:pt x="300243" y="63500"/>
                    </a:cubicBezTo>
                    <a:cubicBezTo>
                      <a:pt x="293106" y="62230"/>
                      <a:pt x="278831" y="41910"/>
                      <a:pt x="280021" y="34290"/>
                    </a:cubicBezTo>
                    <a:cubicBezTo>
                      <a:pt x="281210" y="25400"/>
                      <a:pt x="300243" y="11430"/>
                      <a:pt x="308570" y="12700"/>
                    </a:cubicBezTo>
                    <a:cubicBezTo>
                      <a:pt x="315707" y="13970"/>
                      <a:pt x="326413" y="27940"/>
                      <a:pt x="326413" y="36830"/>
                    </a:cubicBezTo>
                    <a:cubicBezTo>
                      <a:pt x="327603" y="44450"/>
                      <a:pt x="321655" y="55880"/>
                      <a:pt x="310949" y="62230"/>
                    </a:cubicBezTo>
                    <a:cubicBezTo>
                      <a:pt x="280021" y="80010"/>
                      <a:pt x="138464" y="68580"/>
                      <a:pt x="82555" y="62230"/>
                    </a:cubicBezTo>
                    <a:cubicBezTo>
                      <a:pt x="50437" y="58420"/>
                      <a:pt x="17130" y="57150"/>
                      <a:pt x="6424" y="44450"/>
                    </a:cubicBezTo>
                    <a:cubicBezTo>
                      <a:pt x="-714" y="35560"/>
                      <a:pt x="-1903" y="17780"/>
                      <a:pt x="2855" y="10160"/>
                    </a:cubicBezTo>
                    <a:cubicBezTo>
                      <a:pt x="6424" y="3810"/>
                      <a:pt x="27836" y="0"/>
                      <a:pt x="27836" y="0"/>
                    </a:cubicBezTo>
                  </a:path>
                </a:pathLst>
              </a:custGeom>
              <a:solidFill>
                <a:srgbClr val="0571D3"/>
              </a:solidFill>
              <a:ln cap="sq">
                <a:noFill/>
                <a:prstDash val="solid"/>
                <a:miter/>
              </a:ln>
            </p:spPr>
          </p:sp>
        </p:grpSp>
        <p:grpSp>
          <p:nvGrpSpPr>
            <p:cNvPr id="60" name="Group 60"/>
            <p:cNvGrpSpPr/>
            <p:nvPr/>
          </p:nvGrpSpPr>
          <p:grpSpPr>
            <a:xfrm>
              <a:off x="3974944" y="2260848"/>
              <a:ext cx="320349" cy="100346"/>
              <a:chOff x="0" y="0"/>
              <a:chExt cx="486527" cy="152400"/>
            </a:xfrm>
          </p:grpSpPr>
          <p:sp>
            <p:nvSpPr>
              <p:cNvPr id="61" name="Freeform 61"/>
              <p:cNvSpPr/>
              <p:nvPr/>
            </p:nvSpPr>
            <p:spPr>
              <a:xfrm>
                <a:off x="47482" y="50800"/>
                <a:ext cx="390273" cy="67472"/>
              </a:xfrm>
              <a:custGeom>
                <a:avLst/>
                <a:gdLst/>
                <a:ahLst/>
                <a:cxnLst/>
                <a:rect l="l" t="t" r="r" b="b"/>
                <a:pathLst>
                  <a:path w="390273" h="67472">
                    <a:moveTo>
                      <a:pt x="22702" y="0"/>
                    </a:moveTo>
                    <a:cubicBezTo>
                      <a:pt x="380757" y="7620"/>
                      <a:pt x="390273" y="19050"/>
                      <a:pt x="390273" y="26670"/>
                    </a:cubicBezTo>
                    <a:cubicBezTo>
                      <a:pt x="390273" y="35560"/>
                      <a:pt x="372430" y="50800"/>
                      <a:pt x="364103" y="50800"/>
                    </a:cubicBezTo>
                    <a:cubicBezTo>
                      <a:pt x="356966" y="50800"/>
                      <a:pt x="345070" y="38100"/>
                      <a:pt x="342691" y="29210"/>
                    </a:cubicBezTo>
                    <a:cubicBezTo>
                      <a:pt x="341501" y="22860"/>
                      <a:pt x="345070" y="12700"/>
                      <a:pt x="349828" y="7620"/>
                    </a:cubicBezTo>
                    <a:cubicBezTo>
                      <a:pt x="354586" y="2540"/>
                      <a:pt x="365292" y="-1270"/>
                      <a:pt x="371240" y="1270"/>
                    </a:cubicBezTo>
                    <a:cubicBezTo>
                      <a:pt x="378377" y="3810"/>
                      <a:pt x="390273" y="16510"/>
                      <a:pt x="390273" y="24130"/>
                    </a:cubicBezTo>
                    <a:cubicBezTo>
                      <a:pt x="390273" y="33020"/>
                      <a:pt x="380757" y="44450"/>
                      <a:pt x="366482" y="50800"/>
                    </a:cubicBezTo>
                    <a:cubicBezTo>
                      <a:pt x="320089" y="72390"/>
                      <a:pt x="69094" y="73660"/>
                      <a:pt x="22702" y="50800"/>
                    </a:cubicBezTo>
                    <a:cubicBezTo>
                      <a:pt x="8427" y="44450"/>
                      <a:pt x="-1089" y="31750"/>
                      <a:pt x="100" y="22860"/>
                    </a:cubicBezTo>
                    <a:cubicBezTo>
                      <a:pt x="100" y="13970"/>
                      <a:pt x="22702" y="0"/>
                      <a:pt x="22702" y="0"/>
                    </a:cubicBezTo>
                  </a:path>
                </a:pathLst>
              </a:custGeom>
              <a:solidFill>
                <a:srgbClr val="0571D3"/>
              </a:solidFill>
              <a:ln cap="sq">
                <a:noFill/>
                <a:prstDash val="solid"/>
                <a:miter/>
              </a:ln>
            </p:spPr>
          </p:sp>
        </p:grpSp>
        <p:grpSp>
          <p:nvGrpSpPr>
            <p:cNvPr id="62" name="Group 62"/>
            <p:cNvGrpSpPr/>
            <p:nvPr/>
          </p:nvGrpSpPr>
          <p:grpSpPr>
            <a:xfrm>
              <a:off x="3966328" y="1185471"/>
              <a:ext cx="320349" cy="100346"/>
              <a:chOff x="0" y="0"/>
              <a:chExt cx="486527" cy="152400"/>
            </a:xfrm>
          </p:grpSpPr>
          <p:sp>
            <p:nvSpPr>
              <p:cNvPr id="63" name="Freeform 63"/>
              <p:cNvSpPr/>
              <p:nvPr/>
            </p:nvSpPr>
            <p:spPr>
              <a:xfrm>
                <a:off x="47582" y="50551"/>
                <a:ext cx="391362" cy="67242"/>
              </a:xfrm>
              <a:custGeom>
                <a:avLst/>
                <a:gdLst/>
                <a:ahLst/>
                <a:cxnLst/>
                <a:rect l="l" t="t" r="r" b="b"/>
                <a:pathLst>
                  <a:path w="391362" h="67242">
                    <a:moveTo>
                      <a:pt x="23791" y="249"/>
                    </a:moveTo>
                    <a:cubicBezTo>
                      <a:pt x="381846" y="6599"/>
                      <a:pt x="391363" y="18029"/>
                      <a:pt x="391363" y="26919"/>
                    </a:cubicBezTo>
                    <a:cubicBezTo>
                      <a:pt x="390173" y="35809"/>
                      <a:pt x="373519" y="51049"/>
                      <a:pt x="365192" y="51049"/>
                    </a:cubicBezTo>
                    <a:cubicBezTo>
                      <a:pt x="356866" y="51049"/>
                      <a:pt x="346160" y="37079"/>
                      <a:pt x="343780" y="29459"/>
                    </a:cubicBezTo>
                    <a:cubicBezTo>
                      <a:pt x="342591" y="23109"/>
                      <a:pt x="346160" y="11679"/>
                      <a:pt x="350918" y="6599"/>
                    </a:cubicBezTo>
                    <a:cubicBezTo>
                      <a:pt x="355676" y="2789"/>
                      <a:pt x="366382" y="-1021"/>
                      <a:pt x="372330" y="249"/>
                    </a:cubicBezTo>
                    <a:cubicBezTo>
                      <a:pt x="379467" y="2789"/>
                      <a:pt x="391363" y="16759"/>
                      <a:pt x="391363" y="24379"/>
                    </a:cubicBezTo>
                    <a:cubicBezTo>
                      <a:pt x="391363" y="33269"/>
                      <a:pt x="381846" y="44699"/>
                      <a:pt x="367571" y="51049"/>
                    </a:cubicBezTo>
                    <a:cubicBezTo>
                      <a:pt x="321179" y="72639"/>
                      <a:pt x="70184" y="72639"/>
                      <a:pt x="23791" y="51049"/>
                    </a:cubicBezTo>
                    <a:cubicBezTo>
                      <a:pt x="9516" y="43429"/>
                      <a:pt x="0" y="30729"/>
                      <a:pt x="0" y="21839"/>
                    </a:cubicBezTo>
                    <a:cubicBezTo>
                      <a:pt x="1190" y="14219"/>
                      <a:pt x="23791" y="249"/>
                      <a:pt x="23791" y="249"/>
                    </a:cubicBezTo>
                  </a:path>
                </a:pathLst>
              </a:custGeom>
              <a:solidFill>
                <a:srgbClr val="0571D3"/>
              </a:solidFill>
              <a:ln cap="sq">
                <a:noFill/>
                <a:prstDash val="solid"/>
                <a:miter/>
              </a:ln>
            </p:spPr>
          </p:sp>
        </p:grpSp>
        <p:grpSp>
          <p:nvGrpSpPr>
            <p:cNvPr id="64" name="Group 64"/>
            <p:cNvGrpSpPr/>
            <p:nvPr/>
          </p:nvGrpSpPr>
          <p:grpSpPr>
            <a:xfrm>
              <a:off x="5763099" y="1212230"/>
              <a:ext cx="287452" cy="100346"/>
              <a:chOff x="0" y="0"/>
              <a:chExt cx="436565" cy="152400"/>
            </a:xfrm>
          </p:grpSpPr>
          <p:sp>
            <p:nvSpPr>
              <p:cNvPr id="65" name="Freeform 65"/>
              <p:cNvSpPr/>
              <p:nvPr/>
            </p:nvSpPr>
            <p:spPr>
              <a:xfrm>
                <a:off x="47482" y="49992"/>
                <a:ext cx="340381" cy="65896"/>
              </a:xfrm>
              <a:custGeom>
                <a:avLst/>
                <a:gdLst/>
                <a:ahLst/>
                <a:cxnLst/>
                <a:rect l="l" t="t" r="r" b="b"/>
                <a:pathLst>
                  <a:path w="340381" h="65896">
                    <a:moveTo>
                      <a:pt x="23891" y="808"/>
                    </a:moveTo>
                    <a:cubicBezTo>
                      <a:pt x="330795" y="7158"/>
                      <a:pt x="341501" y="18588"/>
                      <a:pt x="340312" y="27478"/>
                    </a:cubicBezTo>
                    <a:cubicBezTo>
                      <a:pt x="340312" y="35098"/>
                      <a:pt x="322469" y="51608"/>
                      <a:pt x="314142" y="50338"/>
                    </a:cubicBezTo>
                    <a:cubicBezTo>
                      <a:pt x="307004" y="50338"/>
                      <a:pt x="295109" y="37638"/>
                      <a:pt x="292730" y="30018"/>
                    </a:cubicBezTo>
                    <a:cubicBezTo>
                      <a:pt x="291540" y="22398"/>
                      <a:pt x="295109" y="12238"/>
                      <a:pt x="299867" y="7158"/>
                    </a:cubicBezTo>
                    <a:cubicBezTo>
                      <a:pt x="304625" y="2078"/>
                      <a:pt x="315331" y="-1732"/>
                      <a:pt x="322469" y="808"/>
                    </a:cubicBezTo>
                    <a:cubicBezTo>
                      <a:pt x="329606" y="3348"/>
                      <a:pt x="340312" y="16048"/>
                      <a:pt x="340312" y="23668"/>
                    </a:cubicBezTo>
                    <a:cubicBezTo>
                      <a:pt x="340312" y="32558"/>
                      <a:pt x="330795" y="43988"/>
                      <a:pt x="316521" y="51608"/>
                    </a:cubicBezTo>
                    <a:cubicBezTo>
                      <a:pt x="274886" y="70658"/>
                      <a:pt x="65525" y="70658"/>
                      <a:pt x="23891" y="51608"/>
                    </a:cubicBezTo>
                    <a:cubicBezTo>
                      <a:pt x="8427" y="43988"/>
                      <a:pt x="-1089" y="31288"/>
                      <a:pt x="100" y="22398"/>
                    </a:cubicBezTo>
                    <a:cubicBezTo>
                      <a:pt x="100" y="14778"/>
                      <a:pt x="23891" y="808"/>
                      <a:pt x="23891" y="808"/>
                    </a:cubicBezTo>
                  </a:path>
                </a:pathLst>
              </a:custGeom>
              <a:solidFill>
                <a:srgbClr val="0571D3"/>
              </a:solidFill>
              <a:ln cap="sq">
                <a:noFill/>
                <a:prstDash val="solid"/>
                <a:miter/>
              </a:ln>
            </p:spPr>
          </p:sp>
        </p:grpSp>
        <p:grpSp>
          <p:nvGrpSpPr>
            <p:cNvPr id="66" name="Group 66"/>
            <p:cNvGrpSpPr/>
            <p:nvPr/>
          </p:nvGrpSpPr>
          <p:grpSpPr>
            <a:xfrm>
              <a:off x="5746651" y="2269210"/>
              <a:ext cx="295285" cy="100346"/>
              <a:chOff x="0" y="0"/>
              <a:chExt cx="448461" cy="152400"/>
            </a:xfrm>
          </p:grpSpPr>
          <p:sp>
            <p:nvSpPr>
              <p:cNvPr id="67" name="Freeform 67"/>
              <p:cNvSpPr/>
              <p:nvPr/>
            </p:nvSpPr>
            <p:spPr>
              <a:xfrm>
                <a:off x="47582" y="50800"/>
                <a:ext cx="353297" cy="66520"/>
              </a:xfrm>
              <a:custGeom>
                <a:avLst/>
                <a:gdLst/>
                <a:ahLst/>
                <a:cxnLst/>
                <a:rect l="l" t="t" r="r" b="b"/>
                <a:pathLst>
                  <a:path w="353297" h="66520">
                    <a:moveTo>
                      <a:pt x="23791" y="0"/>
                    </a:moveTo>
                    <a:cubicBezTo>
                      <a:pt x="343780" y="7620"/>
                      <a:pt x="353297" y="19050"/>
                      <a:pt x="353297" y="27940"/>
                    </a:cubicBezTo>
                    <a:cubicBezTo>
                      <a:pt x="353297" y="35560"/>
                      <a:pt x="335454" y="52070"/>
                      <a:pt x="327127" y="50800"/>
                    </a:cubicBezTo>
                    <a:cubicBezTo>
                      <a:pt x="319989" y="50800"/>
                      <a:pt x="308094" y="38100"/>
                      <a:pt x="305715" y="30480"/>
                    </a:cubicBezTo>
                    <a:cubicBezTo>
                      <a:pt x="304525" y="22860"/>
                      <a:pt x="308094" y="12700"/>
                      <a:pt x="312852" y="7620"/>
                    </a:cubicBezTo>
                    <a:cubicBezTo>
                      <a:pt x="317610" y="2540"/>
                      <a:pt x="328316" y="-1270"/>
                      <a:pt x="334264" y="1270"/>
                    </a:cubicBezTo>
                    <a:cubicBezTo>
                      <a:pt x="341401" y="3810"/>
                      <a:pt x="353297" y="16510"/>
                      <a:pt x="353297" y="24130"/>
                    </a:cubicBezTo>
                    <a:cubicBezTo>
                      <a:pt x="353297" y="33020"/>
                      <a:pt x="343780" y="44450"/>
                      <a:pt x="329506" y="50800"/>
                    </a:cubicBezTo>
                    <a:cubicBezTo>
                      <a:pt x="286682" y="71120"/>
                      <a:pt x="66615" y="72390"/>
                      <a:pt x="23791" y="50800"/>
                    </a:cubicBezTo>
                    <a:cubicBezTo>
                      <a:pt x="9516" y="44450"/>
                      <a:pt x="0" y="31750"/>
                      <a:pt x="0" y="22860"/>
                    </a:cubicBezTo>
                    <a:cubicBezTo>
                      <a:pt x="1190" y="15240"/>
                      <a:pt x="23791" y="0"/>
                      <a:pt x="23791" y="0"/>
                    </a:cubicBezTo>
                  </a:path>
                </a:pathLst>
              </a:custGeom>
              <a:solidFill>
                <a:srgbClr val="0571D3"/>
              </a:solidFill>
              <a:ln cap="sq">
                <a:noFill/>
                <a:prstDash val="solid"/>
                <a:miter/>
              </a:ln>
            </p:spPr>
          </p:sp>
        </p:grpSp>
        <p:grpSp>
          <p:nvGrpSpPr>
            <p:cNvPr id="68" name="Group 68"/>
            <p:cNvGrpSpPr/>
            <p:nvPr/>
          </p:nvGrpSpPr>
          <p:grpSpPr>
            <a:xfrm>
              <a:off x="5763099" y="3276017"/>
              <a:ext cx="263171" cy="100346"/>
              <a:chOff x="0" y="0"/>
              <a:chExt cx="399689" cy="152400"/>
            </a:xfrm>
          </p:grpSpPr>
          <p:sp>
            <p:nvSpPr>
              <p:cNvPr id="69" name="Freeform 69"/>
              <p:cNvSpPr/>
              <p:nvPr/>
            </p:nvSpPr>
            <p:spPr>
              <a:xfrm>
                <a:off x="47482" y="50800"/>
                <a:ext cx="304625" cy="64615"/>
              </a:xfrm>
              <a:custGeom>
                <a:avLst/>
                <a:gdLst/>
                <a:ahLst/>
                <a:cxnLst/>
                <a:rect l="l" t="t" r="r" b="b"/>
                <a:pathLst>
                  <a:path w="304625" h="64615">
                    <a:moveTo>
                      <a:pt x="23891" y="0"/>
                    </a:moveTo>
                    <a:cubicBezTo>
                      <a:pt x="299867" y="10160"/>
                      <a:pt x="304625" y="26670"/>
                      <a:pt x="302246" y="35560"/>
                    </a:cubicBezTo>
                    <a:cubicBezTo>
                      <a:pt x="299867" y="43180"/>
                      <a:pt x="285592" y="52070"/>
                      <a:pt x="278455" y="50800"/>
                    </a:cubicBezTo>
                    <a:cubicBezTo>
                      <a:pt x="270128" y="49530"/>
                      <a:pt x="258233" y="38100"/>
                      <a:pt x="257043" y="29210"/>
                    </a:cubicBezTo>
                    <a:cubicBezTo>
                      <a:pt x="255854" y="22860"/>
                      <a:pt x="259422" y="11430"/>
                      <a:pt x="264180" y="7620"/>
                    </a:cubicBezTo>
                    <a:cubicBezTo>
                      <a:pt x="268939" y="2540"/>
                      <a:pt x="279645" y="-1270"/>
                      <a:pt x="285592" y="1270"/>
                    </a:cubicBezTo>
                    <a:cubicBezTo>
                      <a:pt x="292730" y="3810"/>
                      <a:pt x="304625" y="16510"/>
                      <a:pt x="304625" y="24130"/>
                    </a:cubicBezTo>
                    <a:cubicBezTo>
                      <a:pt x="303436" y="33020"/>
                      <a:pt x="295109" y="44450"/>
                      <a:pt x="280834" y="50800"/>
                    </a:cubicBezTo>
                    <a:cubicBezTo>
                      <a:pt x="241579" y="68580"/>
                      <a:pt x="61957" y="69850"/>
                      <a:pt x="23891" y="50800"/>
                    </a:cubicBezTo>
                    <a:cubicBezTo>
                      <a:pt x="8427" y="44450"/>
                      <a:pt x="-1090" y="31750"/>
                      <a:pt x="100" y="22860"/>
                    </a:cubicBezTo>
                    <a:cubicBezTo>
                      <a:pt x="100" y="13970"/>
                      <a:pt x="23891" y="0"/>
                      <a:pt x="23891" y="0"/>
                    </a:cubicBezTo>
                  </a:path>
                </a:pathLst>
              </a:custGeom>
              <a:solidFill>
                <a:srgbClr val="0571D3"/>
              </a:solidFill>
              <a:ln cap="sq">
                <a:noFill/>
                <a:prstDash val="solid"/>
                <a:miter/>
              </a:ln>
            </p:spPr>
          </p:sp>
        </p:grpSp>
        <p:grpSp>
          <p:nvGrpSpPr>
            <p:cNvPr id="70" name="Group 70"/>
            <p:cNvGrpSpPr/>
            <p:nvPr/>
          </p:nvGrpSpPr>
          <p:grpSpPr>
            <a:xfrm>
              <a:off x="5763099" y="4454250"/>
              <a:ext cx="263171" cy="109545"/>
              <a:chOff x="0" y="0"/>
              <a:chExt cx="399689" cy="166370"/>
            </a:xfrm>
          </p:grpSpPr>
          <p:sp>
            <p:nvSpPr>
              <p:cNvPr id="71" name="Freeform 71"/>
              <p:cNvSpPr/>
              <p:nvPr/>
            </p:nvSpPr>
            <p:spPr>
              <a:xfrm>
                <a:off x="47482" y="50476"/>
                <a:ext cx="304625" cy="72684"/>
              </a:xfrm>
              <a:custGeom>
                <a:avLst/>
                <a:gdLst/>
                <a:ahLst/>
                <a:cxnLst/>
                <a:rect l="l" t="t" r="r" b="b"/>
                <a:pathLst>
                  <a:path w="304625" h="72684">
                    <a:moveTo>
                      <a:pt x="23891" y="13024"/>
                    </a:moveTo>
                    <a:cubicBezTo>
                      <a:pt x="295109" y="6674"/>
                      <a:pt x="304625" y="18104"/>
                      <a:pt x="304625" y="26994"/>
                    </a:cubicBezTo>
                    <a:cubicBezTo>
                      <a:pt x="303436" y="35884"/>
                      <a:pt x="285592" y="49854"/>
                      <a:pt x="278455" y="51124"/>
                    </a:cubicBezTo>
                    <a:cubicBezTo>
                      <a:pt x="271318" y="51124"/>
                      <a:pt x="261801" y="43504"/>
                      <a:pt x="259422" y="37154"/>
                    </a:cubicBezTo>
                    <a:cubicBezTo>
                      <a:pt x="255854" y="29534"/>
                      <a:pt x="259422" y="13024"/>
                      <a:pt x="264180" y="6674"/>
                    </a:cubicBezTo>
                    <a:cubicBezTo>
                      <a:pt x="268939" y="1594"/>
                      <a:pt x="279645" y="-946"/>
                      <a:pt x="285592" y="324"/>
                    </a:cubicBezTo>
                    <a:cubicBezTo>
                      <a:pt x="292730" y="2864"/>
                      <a:pt x="304625" y="15564"/>
                      <a:pt x="304625" y="24454"/>
                    </a:cubicBezTo>
                    <a:cubicBezTo>
                      <a:pt x="303436" y="33344"/>
                      <a:pt x="295109" y="43504"/>
                      <a:pt x="280834" y="51124"/>
                    </a:cubicBezTo>
                    <a:cubicBezTo>
                      <a:pt x="241579" y="70174"/>
                      <a:pt x="61957" y="81604"/>
                      <a:pt x="23891" y="63824"/>
                    </a:cubicBezTo>
                    <a:cubicBezTo>
                      <a:pt x="8427" y="57474"/>
                      <a:pt x="-1089" y="43504"/>
                      <a:pt x="100" y="35884"/>
                    </a:cubicBezTo>
                    <a:cubicBezTo>
                      <a:pt x="100" y="26994"/>
                      <a:pt x="23891" y="13024"/>
                      <a:pt x="23891" y="13024"/>
                    </a:cubicBezTo>
                  </a:path>
                </a:pathLst>
              </a:custGeom>
              <a:solidFill>
                <a:srgbClr val="0571D3"/>
              </a:solidFill>
              <a:ln cap="sq">
                <a:noFill/>
                <a:prstDash val="solid"/>
                <a:miter/>
              </a:ln>
            </p:spPr>
          </p:sp>
        </p:grpSp>
        <p:grpSp>
          <p:nvGrpSpPr>
            <p:cNvPr id="72" name="Group 72"/>
            <p:cNvGrpSpPr/>
            <p:nvPr/>
          </p:nvGrpSpPr>
          <p:grpSpPr>
            <a:xfrm>
              <a:off x="7414970" y="4470974"/>
              <a:ext cx="174664" cy="100346"/>
              <a:chOff x="0" y="0"/>
              <a:chExt cx="265270" cy="152400"/>
            </a:xfrm>
          </p:grpSpPr>
          <p:sp>
            <p:nvSpPr>
              <p:cNvPr id="73" name="Freeform 73"/>
              <p:cNvSpPr/>
              <p:nvPr/>
            </p:nvSpPr>
            <p:spPr>
              <a:xfrm>
                <a:off x="47500" y="50800"/>
                <a:ext cx="169128" cy="59220"/>
              </a:xfrm>
              <a:custGeom>
                <a:avLst/>
                <a:gdLst/>
                <a:ahLst/>
                <a:cxnLst/>
                <a:rect l="l" t="t" r="r" b="b"/>
                <a:pathLst>
                  <a:path w="169128" h="59220">
                    <a:moveTo>
                      <a:pt x="22684" y="0"/>
                    </a:moveTo>
                    <a:cubicBezTo>
                      <a:pt x="164240" y="8890"/>
                      <a:pt x="170188" y="26670"/>
                      <a:pt x="167809" y="35560"/>
                    </a:cubicBezTo>
                    <a:cubicBezTo>
                      <a:pt x="165430" y="43180"/>
                      <a:pt x="151155" y="52070"/>
                      <a:pt x="142828" y="50800"/>
                    </a:cubicBezTo>
                    <a:cubicBezTo>
                      <a:pt x="135691" y="49530"/>
                      <a:pt x="123795" y="38100"/>
                      <a:pt x="122606" y="29210"/>
                    </a:cubicBezTo>
                    <a:cubicBezTo>
                      <a:pt x="120227" y="22860"/>
                      <a:pt x="124985" y="11430"/>
                      <a:pt x="129743" y="7620"/>
                    </a:cubicBezTo>
                    <a:cubicBezTo>
                      <a:pt x="134501" y="2540"/>
                      <a:pt x="144018" y="-1270"/>
                      <a:pt x="151155" y="1270"/>
                    </a:cubicBezTo>
                    <a:cubicBezTo>
                      <a:pt x="158292" y="2540"/>
                      <a:pt x="168998" y="16510"/>
                      <a:pt x="168998" y="24130"/>
                    </a:cubicBezTo>
                    <a:cubicBezTo>
                      <a:pt x="170188" y="31750"/>
                      <a:pt x="163051" y="44450"/>
                      <a:pt x="153534" y="49530"/>
                    </a:cubicBezTo>
                    <a:cubicBezTo>
                      <a:pt x="132122" y="62230"/>
                      <a:pt x="47664" y="62230"/>
                      <a:pt x="22684" y="50800"/>
                    </a:cubicBezTo>
                    <a:cubicBezTo>
                      <a:pt x="10788" y="44450"/>
                      <a:pt x="-1107" y="31750"/>
                      <a:pt x="82" y="22860"/>
                    </a:cubicBezTo>
                    <a:cubicBezTo>
                      <a:pt x="82" y="13970"/>
                      <a:pt x="22684" y="0"/>
                      <a:pt x="22684" y="0"/>
                    </a:cubicBezTo>
                  </a:path>
                </a:pathLst>
              </a:custGeom>
              <a:solidFill>
                <a:srgbClr val="0571D3"/>
              </a:solidFill>
              <a:ln cap="sq">
                <a:noFill/>
                <a:prstDash val="solid"/>
                <a:miter/>
              </a:ln>
            </p:spPr>
          </p:sp>
        </p:grpSp>
        <p:grpSp>
          <p:nvGrpSpPr>
            <p:cNvPr id="74" name="Group 74"/>
            <p:cNvGrpSpPr/>
            <p:nvPr/>
          </p:nvGrpSpPr>
          <p:grpSpPr>
            <a:xfrm>
              <a:off x="7406354" y="3301940"/>
              <a:ext cx="191113" cy="100346"/>
              <a:chOff x="0" y="0"/>
              <a:chExt cx="290251" cy="152400"/>
            </a:xfrm>
          </p:grpSpPr>
          <p:sp>
            <p:nvSpPr>
              <p:cNvPr id="75" name="Freeform 75"/>
              <p:cNvSpPr/>
              <p:nvPr/>
            </p:nvSpPr>
            <p:spPr>
              <a:xfrm>
                <a:off x="47582" y="50476"/>
                <a:ext cx="195086" cy="60649"/>
              </a:xfrm>
              <a:custGeom>
                <a:avLst/>
                <a:gdLst/>
                <a:ahLst/>
                <a:cxnLst/>
                <a:rect l="l" t="t" r="r" b="b"/>
                <a:pathLst>
                  <a:path w="195086" h="60649">
                    <a:moveTo>
                      <a:pt x="23791" y="324"/>
                    </a:moveTo>
                    <a:cubicBezTo>
                      <a:pt x="189139" y="9214"/>
                      <a:pt x="195086" y="26994"/>
                      <a:pt x="192707" y="34614"/>
                    </a:cubicBezTo>
                    <a:cubicBezTo>
                      <a:pt x="190328" y="42234"/>
                      <a:pt x="176054" y="51124"/>
                      <a:pt x="167727" y="51124"/>
                    </a:cubicBezTo>
                    <a:cubicBezTo>
                      <a:pt x="160589" y="49854"/>
                      <a:pt x="148694" y="37154"/>
                      <a:pt x="147504" y="29534"/>
                    </a:cubicBezTo>
                    <a:cubicBezTo>
                      <a:pt x="146315" y="23184"/>
                      <a:pt x="149884" y="11754"/>
                      <a:pt x="154642" y="6674"/>
                    </a:cubicBezTo>
                    <a:cubicBezTo>
                      <a:pt x="159400" y="1594"/>
                      <a:pt x="170106" y="-946"/>
                      <a:pt x="176054" y="324"/>
                    </a:cubicBezTo>
                    <a:cubicBezTo>
                      <a:pt x="183191" y="2864"/>
                      <a:pt x="195086" y="15564"/>
                      <a:pt x="195086" y="24454"/>
                    </a:cubicBezTo>
                    <a:cubicBezTo>
                      <a:pt x="193897" y="33344"/>
                      <a:pt x="184381" y="44774"/>
                      <a:pt x="171295" y="51124"/>
                    </a:cubicBezTo>
                    <a:cubicBezTo>
                      <a:pt x="143936" y="63824"/>
                      <a:pt x="51151" y="63824"/>
                      <a:pt x="23791" y="51124"/>
                    </a:cubicBezTo>
                    <a:cubicBezTo>
                      <a:pt x="10706" y="44774"/>
                      <a:pt x="0" y="30804"/>
                      <a:pt x="0" y="21914"/>
                    </a:cubicBezTo>
                    <a:cubicBezTo>
                      <a:pt x="1190" y="14294"/>
                      <a:pt x="23791" y="324"/>
                      <a:pt x="23791" y="324"/>
                    </a:cubicBezTo>
                  </a:path>
                </a:pathLst>
              </a:custGeom>
              <a:solidFill>
                <a:srgbClr val="0571D3"/>
              </a:solidFill>
              <a:ln cap="sq">
                <a:noFill/>
                <a:prstDash val="solid"/>
                <a:miter/>
              </a:ln>
            </p:spPr>
          </p:sp>
        </p:grpSp>
        <p:grpSp>
          <p:nvGrpSpPr>
            <p:cNvPr id="76" name="Group 76"/>
            <p:cNvGrpSpPr/>
            <p:nvPr/>
          </p:nvGrpSpPr>
          <p:grpSpPr>
            <a:xfrm>
              <a:off x="7414970" y="2278408"/>
              <a:ext cx="182497" cy="100346"/>
              <a:chOff x="0" y="0"/>
              <a:chExt cx="277165" cy="152400"/>
            </a:xfrm>
          </p:grpSpPr>
          <p:sp>
            <p:nvSpPr>
              <p:cNvPr id="77" name="Freeform 77"/>
              <p:cNvSpPr/>
              <p:nvPr/>
            </p:nvSpPr>
            <p:spPr>
              <a:xfrm>
                <a:off x="47492" y="49992"/>
                <a:ext cx="182092" cy="60181"/>
              </a:xfrm>
              <a:custGeom>
                <a:avLst/>
                <a:gdLst/>
                <a:ahLst/>
                <a:cxnLst/>
                <a:rect l="l" t="t" r="r" b="b"/>
                <a:pathLst>
                  <a:path w="182092" h="60181">
                    <a:moveTo>
                      <a:pt x="22692" y="808"/>
                    </a:moveTo>
                    <a:cubicBezTo>
                      <a:pt x="176144" y="9698"/>
                      <a:pt x="182091" y="26208"/>
                      <a:pt x="179712" y="35098"/>
                    </a:cubicBezTo>
                    <a:cubicBezTo>
                      <a:pt x="177333" y="42718"/>
                      <a:pt x="163059" y="51608"/>
                      <a:pt x="154732" y="51608"/>
                    </a:cubicBezTo>
                    <a:cubicBezTo>
                      <a:pt x="147594" y="50338"/>
                      <a:pt x="135699" y="37638"/>
                      <a:pt x="134509" y="30018"/>
                    </a:cubicBezTo>
                    <a:cubicBezTo>
                      <a:pt x="133320" y="22398"/>
                      <a:pt x="136888" y="12238"/>
                      <a:pt x="141647" y="7158"/>
                    </a:cubicBezTo>
                    <a:cubicBezTo>
                      <a:pt x="146405" y="2078"/>
                      <a:pt x="157111" y="-1732"/>
                      <a:pt x="163059" y="808"/>
                    </a:cubicBezTo>
                    <a:cubicBezTo>
                      <a:pt x="170196" y="3348"/>
                      <a:pt x="182091" y="16048"/>
                      <a:pt x="182091" y="24938"/>
                    </a:cubicBezTo>
                    <a:cubicBezTo>
                      <a:pt x="180902" y="32558"/>
                      <a:pt x="170196" y="45258"/>
                      <a:pt x="158300" y="51608"/>
                    </a:cubicBezTo>
                    <a:cubicBezTo>
                      <a:pt x="132130" y="63038"/>
                      <a:pt x="48862" y="63038"/>
                      <a:pt x="22692" y="51608"/>
                    </a:cubicBezTo>
                    <a:cubicBezTo>
                      <a:pt x="9606" y="45258"/>
                      <a:pt x="-1099" y="31288"/>
                      <a:pt x="90" y="22398"/>
                    </a:cubicBezTo>
                    <a:cubicBezTo>
                      <a:pt x="90" y="14778"/>
                      <a:pt x="22692" y="808"/>
                      <a:pt x="22692" y="808"/>
                    </a:cubicBezTo>
                  </a:path>
                </a:pathLst>
              </a:custGeom>
              <a:solidFill>
                <a:srgbClr val="0571D3"/>
              </a:solidFill>
              <a:ln cap="sq">
                <a:noFill/>
                <a:prstDash val="solid"/>
                <a:miter/>
              </a:ln>
            </p:spPr>
          </p:sp>
        </p:grpSp>
        <p:grpSp>
          <p:nvGrpSpPr>
            <p:cNvPr id="78" name="Group 78"/>
            <p:cNvGrpSpPr/>
            <p:nvPr/>
          </p:nvGrpSpPr>
          <p:grpSpPr>
            <a:xfrm>
              <a:off x="7406354" y="1195505"/>
              <a:ext cx="213827" cy="108708"/>
              <a:chOff x="0" y="0"/>
              <a:chExt cx="324748" cy="165100"/>
            </a:xfrm>
          </p:grpSpPr>
          <p:sp>
            <p:nvSpPr>
              <p:cNvPr id="79" name="Freeform 79"/>
              <p:cNvSpPr/>
              <p:nvPr/>
            </p:nvSpPr>
            <p:spPr>
              <a:xfrm>
                <a:off x="47469" y="50800"/>
                <a:ext cx="230015" cy="67123"/>
              </a:xfrm>
              <a:custGeom>
                <a:avLst/>
                <a:gdLst/>
                <a:ahLst/>
                <a:cxnLst/>
                <a:rect l="l" t="t" r="r" b="b"/>
                <a:pathLst>
                  <a:path w="230015" h="67123">
                    <a:moveTo>
                      <a:pt x="29852" y="0"/>
                    </a:moveTo>
                    <a:cubicBezTo>
                      <a:pt x="226128" y="21590"/>
                      <a:pt x="232076" y="38100"/>
                      <a:pt x="229696" y="46990"/>
                    </a:cubicBezTo>
                    <a:cubicBezTo>
                      <a:pt x="227317" y="54610"/>
                      <a:pt x="211853" y="63500"/>
                      <a:pt x="204716" y="62230"/>
                    </a:cubicBezTo>
                    <a:cubicBezTo>
                      <a:pt x="196389" y="60960"/>
                      <a:pt x="182114" y="41910"/>
                      <a:pt x="183304" y="33020"/>
                    </a:cubicBezTo>
                    <a:cubicBezTo>
                      <a:pt x="184494" y="25400"/>
                      <a:pt x="204716" y="10160"/>
                      <a:pt x="211853" y="12700"/>
                    </a:cubicBezTo>
                    <a:cubicBezTo>
                      <a:pt x="220180" y="13970"/>
                      <a:pt x="232076" y="35560"/>
                      <a:pt x="229696" y="44450"/>
                    </a:cubicBezTo>
                    <a:cubicBezTo>
                      <a:pt x="228507" y="52070"/>
                      <a:pt x="220180" y="58420"/>
                      <a:pt x="207095" y="62230"/>
                    </a:cubicBezTo>
                    <a:cubicBezTo>
                      <a:pt x="174977" y="72390"/>
                      <a:pt x="46506" y="66040"/>
                      <a:pt x="17956" y="49530"/>
                    </a:cubicBezTo>
                    <a:cubicBezTo>
                      <a:pt x="7250" y="41910"/>
                      <a:pt x="-1076" y="29210"/>
                      <a:pt x="113" y="21590"/>
                    </a:cubicBezTo>
                    <a:cubicBezTo>
                      <a:pt x="2492" y="12700"/>
                      <a:pt x="29852" y="0"/>
                      <a:pt x="29852" y="0"/>
                    </a:cubicBezTo>
                  </a:path>
                </a:pathLst>
              </a:custGeom>
              <a:solidFill>
                <a:srgbClr val="0571D3"/>
              </a:solidFill>
              <a:ln cap="sq">
                <a:noFill/>
                <a:prstDash val="solid"/>
                <a:miter/>
              </a:ln>
            </p:spPr>
          </p:sp>
        </p:grpSp>
        <p:sp>
          <p:nvSpPr>
            <p:cNvPr id="80" name="TextBox 80"/>
            <p:cNvSpPr txBox="1"/>
            <p:nvPr/>
          </p:nvSpPr>
          <p:spPr>
            <a:xfrm>
              <a:off x="2280656"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0</a:t>
              </a:r>
            </a:p>
          </p:txBody>
        </p:sp>
        <p:sp>
          <p:nvSpPr>
            <p:cNvPr id="81" name="TextBox 81"/>
            <p:cNvSpPr txBox="1"/>
            <p:nvPr/>
          </p:nvSpPr>
          <p:spPr>
            <a:xfrm>
              <a:off x="4005875"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1</a:t>
              </a:r>
            </a:p>
          </p:txBody>
        </p:sp>
        <p:sp>
          <p:nvSpPr>
            <p:cNvPr id="82" name="TextBox 82"/>
            <p:cNvSpPr txBox="1"/>
            <p:nvPr/>
          </p:nvSpPr>
          <p:spPr>
            <a:xfrm>
              <a:off x="5746651"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2</a:t>
              </a:r>
            </a:p>
          </p:txBody>
        </p:sp>
        <p:sp>
          <p:nvSpPr>
            <p:cNvPr id="83" name="TextBox 83"/>
            <p:cNvSpPr txBox="1"/>
            <p:nvPr/>
          </p:nvSpPr>
          <p:spPr>
            <a:xfrm>
              <a:off x="7386104"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3</a:t>
              </a:r>
            </a:p>
          </p:txBody>
        </p:sp>
        <p:sp>
          <p:nvSpPr>
            <p:cNvPr id="84" name="TextBox 84"/>
            <p:cNvSpPr txBox="1"/>
            <p:nvPr/>
          </p:nvSpPr>
          <p:spPr>
            <a:xfrm>
              <a:off x="0" y="134512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0</a:t>
              </a:r>
            </a:p>
          </p:txBody>
        </p:sp>
        <p:grpSp>
          <p:nvGrpSpPr>
            <p:cNvPr id="85" name="Group 85"/>
            <p:cNvGrpSpPr/>
            <p:nvPr/>
          </p:nvGrpSpPr>
          <p:grpSpPr>
            <a:xfrm>
              <a:off x="954739" y="1187143"/>
              <a:ext cx="102606" cy="352884"/>
              <a:chOff x="0" y="0"/>
              <a:chExt cx="155831" cy="535940"/>
            </a:xfrm>
          </p:grpSpPr>
          <p:sp>
            <p:nvSpPr>
              <p:cNvPr id="86" name="Freeform 86"/>
              <p:cNvSpPr/>
              <p:nvPr/>
            </p:nvSpPr>
            <p:spPr>
              <a:xfrm>
                <a:off x="38752" y="50800"/>
                <a:ext cx="69800" cy="434340"/>
              </a:xfrm>
              <a:custGeom>
                <a:avLst/>
                <a:gdLst/>
                <a:ahLst/>
                <a:cxnLst/>
                <a:rect l="l" t="t" r="r" b="b"/>
                <a:pathLst>
                  <a:path w="69800" h="434340">
                    <a:moveTo>
                      <a:pt x="56412" y="25400"/>
                    </a:moveTo>
                    <a:cubicBezTo>
                      <a:pt x="63549" y="424180"/>
                      <a:pt x="52843" y="434340"/>
                      <a:pt x="44517" y="434340"/>
                    </a:cubicBezTo>
                    <a:cubicBezTo>
                      <a:pt x="36190" y="433070"/>
                      <a:pt x="23105" y="414020"/>
                      <a:pt x="21915" y="406400"/>
                    </a:cubicBezTo>
                    <a:cubicBezTo>
                      <a:pt x="21915" y="398780"/>
                      <a:pt x="29052" y="388620"/>
                      <a:pt x="35000" y="386080"/>
                    </a:cubicBezTo>
                    <a:cubicBezTo>
                      <a:pt x="42138" y="383540"/>
                      <a:pt x="57602" y="386080"/>
                      <a:pt x="63549" y="391160"/>
                    </a:cubicBezTo>
                    <a:cubicBezTo>
                      <a:pt x="68308" y="396240"/>
                      <a:pt x="70687" y="407670"/>
                      <a:pt x="69497" y="414020"/>
                    </a:cubicBezTo>
                    <a:cubicBezTo>
                      <a:pt x="67118" y="421640"/>
                      <a:pt x="54033" y="434340"/>
                      <a:pt x="46896" y="434340"/>
                    </a:cubicBezTo>
                    <a:cubicBezTo>
                      <a:pt x="38569" y="433070"/>
                      <a:pt x="29052" y="424180"/>
                      <a:pt x="21915" y="408940"/>
                    </a:cubicBezTo>
                    <a:cubicBezTo>
                      <a:pt x="503" y="358140"/>
                      <a:pt x="-7824" y="77470"/>
                      <a:pt x="8830" y="25400"/>
                    </a:cubicBezTo>
                    <a:cubicBezTo>
                      <a:pt x="14778" y="10160"/>
                      <a:pt x="23105" y="1270"/>
                      <a:pt x="30242" y="0"/>
                    </a:cubicBezTo>
                    <a:cubicBezTo>
                      <a:pt x="38569" y="0"/>
                      <a:pt x="56412" y="25400"/>
                      <a:pt x="56412" y="25400"/>
                    </a:cubicBezTo>
                  </a:path>
                </a:pathLst>
              </a:custGeom>
              <a:solidFill>
                <a:srgbClr val="0571D3"/>
              </a:solidFill>
              <a:ln cap="sq">
                <a:noFill/>
                <a:prstDash val="solid"/>
                <a:miter/>
              </a:ln>
            </p:spPr>
          </p:sp>
        </p:grpSp>
        <p:grpSp>
          <p:nvGrpSpPr>
            <p:cNvPr id="87" name="Group 87"/>
            <p:cNvGrpSpPr/>
            <p:nvPr/>
          </p:nvGrpSpPr>
          <p:grpSpPr>
            <a:xfrm>
              <a:off x="2742111" y="1196341"/>
              <a:ext cx="93990" cy="379643"/>
              <a:chOff x="0" y="0"/>
              <a:chExt cx="142746" cy="576580"/>
            </a:xfrm>
          </p:grpSpPr>
          <p:sp>
            <p:nvSpPr>
              <p:cNvPr id="88" name="Freeform 88"/>
              <p:cNvSpPr/>
              <p:nvPr/>
            </p:nvSpPr>
            <p:spPr>
              <a:xfrm>
                <a:off x="32402" y="50800"/>
                <a:ext cx="63065" cy="474980"/>
              </a:xfrm>
              <a:custGeom>
                <a:avLst/>
                <a:gdLst/>
                <a:ahLst/>
                <a:cxnLst/>
                <a:rect l="l" t="t" r="r" b="b"/>
                <a:pathLst>
                  <a:path w="63065" h="474980">
                    <a:moveTo>
                      <a:pt x="62762" y="25400"/>
                    </a:moveTo>
                    <a:cubicBezTo>
                      <a:pt x="56814" y="464820"/>
                      <a:pt x="46108" y="474980"/>
                      <a:pt x="37782" y="474980"/>
                    </a:cubicBezTo>
                    <a:cubicBezTo>
                      <a:pt x="29455" y="473710"/>
                      <a:pt x="15180" y="454660"/>
                      <a:pt x="15180" y="447040"/>
                    </a:cubicBezTo>
                    <a:cubicBezTo>
                      <a:pt x="15180" y="438150"/>
                      <a:pt x="28265" y="426720"/>
                      <a:pt x="35402" y="424180"/>
                    </a:cubicBezTo>
                    <a:cubicBezTo>
                      <a:pt x="41350" y="422910"/>
                      <a:pt x="52056" y="426720"/>
                      <a:pt x="56814" y="431800"/>
                    </a:cubicBezTo>
                    <a:cubicBezTo>
                      <a:pt x="61573" y="436880"/>
                      <a:pt x="63952" y="448310"/>
                      <a:pt x="62762" y="454660"/>
                    </a:cubicBezTo>
                    <a:cubicBezTo>
                      <a:pt x="60383" y="462280"/>
                      <a:pt x="48488" y="474980"/>
                      <a:pt x="40161" y="474980"/>
                    </a:cubicBezTo>
                    <a:cubicBezTo>
                      <a:pt x="31834" y="474980"/>
                      <a:pt x="22317" y="464820"/>
                      <a:pt x="15180" y="449580"/>
                    </a:cubicBezTo>
                    <a:cubicBezTo>
                      <a:pt x="-6232" y="394970"/>
                      <a:pt x="-3853" y="80010"/>
                      <a:pt x="15180" y="25400"/>
                    </a:cubicBezTo>
                    <a:cubicBezTo>
                      <a:pt x="21128" y="10160"/>
                      <a:pt x="28265" y="1270"/>
                      <a:pt x="36592" y="0"/>
                    </a:cubicBezTo>
                    <a:cubicBezTo>
                      <a:pt x="44919" y="0"/>
                      <a:pt x="62762" y="25400"/>
                      <a:pt x="62762" y="25400"/>
                    </a:cubicBezTo>
                  </a:path>
                </a:pathLst>
              </a:custGeom>
              <a:solidFill>
                <a:srgbClr val="0571D3"/>
              </a:solidFill>
              <a:ln cap="sq">
                <a:noFill/>
                <a:prstDash val="solid"/>
                <a:miter/>
              </a:ln>
            </p:spPr>
          </p:sp>
        </p:grpSp>
        <p:grpSp>
          <p:nvGrpSpPr>
            <p:cNvPr id="89" name="Group 89"/>
            <p:cNvGrpSpPr/>
            <p:nvPr/>
          </p:nvGrpSpPr>
          <p:grpSpPr>
            <a:xfrm>
              <a:off x="4504419" y="1196341"/>
              <a:ext cx="102606" cy="370445"/>
              <a:chOff x="0" y="0"/>
              <a:chExt cx="155831" cy="562610"/>
            </a:xfrm>
          </p:grpSpPr>
          <p:sp>
            <p:nvSpPr>
              <p:cNvPr id="90" name="Freeform 90"/>
              <p:cNvSpPr/>
              <p:nvPr/>
            </p:nvSpPr>
            <p:spPr>
              <a:xfrm>
                <a:off x="36242" y="50663"/>
                <a:ext cx="72008" cy="461147"/>
              </a:xfrm>
              <a:custGeom>
                <a:avLst/>
                <a:gdLst/>
                <a:ahLst/>
                <a:cxnLst/>
                <a:rect l="l" t="t" r="r" b="b"/>
                <a:pathLst>
                  <a:path w="72008" h="461147">
                    <a:moveTo>
                      <a:pt x="72007" y="25537"/>
                    </a:moveTo>
                    <a:cubicBezTo>
                      <a:pt x="51785" y="452257"/>
                      <a:pt x="41079" y="461147"/>
                      <a:pt x="33942" y="461147"/>
                    </a:cubicBezTo>
                    <a:cubicBezTo>
                      <a:pt x="25615" y="461147"/>
                      <a:pt x="10151" y="440827"/>
                      <a:pt x="11340" y="433207"/>
                    </a:cubicBezTo>
                    <a:cubicBezTo>
                      <a:pt x="12530" y="424317"/>
                      <a:pt x="31562" y="409077"/>
                      <a:pt x="38700" y="410347"/>
                    </a:cubicBezTo>
                    <a:cubicBezTo>
                      <a:pt x="47027" y="411617"/>
                      <a:pt x="58922" y="433207"/>
                      <a:pt x="57733" y="440827"/>
                    </a:cubicBezTo>
                    <a:cubicBezTo>
                      <a:pt x="56543" y="449717"/>
                      <a:pt x="43458" y="461147"/>
                      <a:pt x="36321" y="461147"/>
                    </a:cubicBezTo>
                    <a:cubicBezTo>
                      <a:pt x="27994" y="461147"/>
                      <a:pt x="17288" y="450987"/>
                      <a:pt x="11340" y="435747"/>
                    </a:cubicBezTo>
                    <a:cubicBezTo>
                      <a:pt x="-8882" y="381137"/>
                      <a:pt x="-555" y="67447"/>
                      <a:pt x="24425" y="19187"/>
                    </a:cubicBezTo>
                    <a:cubicBezTo>
                      <a:pt x="31562" y="6487"/>
                      <a:pt x="42268" y="-1133"/>
                      <a:pt x="50595" y="137"/>
                    </a:cubicBezTo>
                    <a:cubicBezTo>
                      <a:pt x="58922" y="1407"/>
                      <a:pt x="72007" y="25537"/>
                      <a:pt x="72007" y="25537"/>
                    </a:cubicBezTo>
                  </a:path>
                </a:pathLst>
              </a:custGeom>
              <a:solidFill>
                <a:srgbClr val="0571D3"/>
              </a:solidFill>
              <a:ln cap="sq">
                <a:noFill/>
                <a:prstDash val="solid"/>
                <a:miter/>
              </a:ln>
            </p:spPr>
          </p:sp>
        </p:grpSp>
        <p:grpSp>
          <p:nvGrpSpPr>
            <p:cNvPr id="91" name="Group 91"/>
            <p:cNvGrpSpPr/>
            <p:nvPr/>
          </p:nvGrpSpPr>
          <p:grpSpPr>
            <a:xfrm>
              <a:off x="6148457" y="1196341"/>
              <a:ext cx="102606" cy="343686"/>
              <a:chOff x="0" y="0"/>
              <a:chExt cx="155831" cy="521970"/>
            </a:xfrm>
          </p:grpSpPr>
          <p:sp>
            <p:nvSpPr>
              <p:cNvPr id="92" name="Freeform 92"/>
              <p:cNvSpPr/>
              <p:nvPr/>
            </p:nvSpPr>
            <p:spPr>
              <a:xfrm>
                <a:off x="37921" y="50800"/>
                <a:ext cx="69203" cy="420529"/>
              </a:xfrm>
              <a:custGeom>
                <a:avLst/>
                <a:gdLst/>
                <a:ahLst/>
                <a:cxnLst/>
                <a:rect l="l" t="t" r="r" b="b"/>
                <a:pathLst>
                  <a:path w="69203" h="420529">
                    <a:moveTo>
                      <a:pt x="56054" y="20320"/>
                    </a:moveTo>
                    <a:cubicBezTo>
                      <a:pt x="65570" y="408940"/>
                      <a:pt x="59622" y="417830"/>
                      <a:pt x="52485" y="419100"/>
                    </a:cubicBezTo>
                    <a:cubicBezTo>
                      <a:pt x="44158" y="420370"/>
                      <a:pt x="23936" y="407670"/>
                      <a:pt x="22746" y="400050"/>
                    </a:cubicBezTo>
                    <a:cubicBezTo>
                      <a:pt x="20367" y="391160"/>
                      <a:pt x="34642" y="370840"/>
                      <a:pt x="41779" y="369570"/>
                    </a:cubicBezTo>
                    <a:cubicBezTo>
                      <a:pt x="50106" y="368300"/>
                      <a:pt x="69139" y="383540"/>
                      <a:pt x="69139" y="392430"/>
                    </a:cubicBezTo>
                    <a:cubicBezTo>
                      <a:pt x="70328" y="400050"/>
                      <a:pt x="54864" y="419100"/>
                      <a:pt x="46537" y="420370"/>
                    </a:cubicBezTo>
                    <a:cubicBezTo>
                      <a:pt x="39400" y="421640"/>
                      <a:pt x="29883" y="415290"/>
                      <a:pt x="22746" y="402590"/>
                    </a:cubicBezTo>
                    <a:cubicBezTo>
                      <a:pt x="145" y="359410"/>
                      <a:pt x="-8182" y="73660"/>
                      <a:pt x="9661" y="24130"/>
                    </a:cubicBezTo>
                    <a:cubicBezTo>
                      <a:pt x="14419" y="8890"/>
                      <a:pt x="23936" y="1270"/>
                      <a:pt x="31073" y="0"/>
                    </a:cubicBezTo>
                    <a:cubicBezTo>
                      <a:pt x="39400" y="0"/>
                      <a:pt x="56054" y="20320"/>
                      <a:pt x="56054" y="20320"/>
                    </a:cubicBezTo>
                  </a:path>
                </a:pathLst>
              </a:custGeom>
              <a:solidFill>
                <a:srgbClr val="0571D3"/>
              </a:solidFill>
              <a:ln cap="sq">
                <a:noFill/>
                <a:prstDash val="solid"/>
                <a:miter/>
              </a:ln>
            </p:spPr>
          </p:sp>
        </p:grpSp>
        <p:grpSp>
          <p:nvGrpSpPr>
            <p:cNvPr id="93" name="Group 93"/>
            <p:cNvGrpSpPr/>
            <p:nvPr/>
          </p:nvGrpSpPr>
          <p:grpSpPr>
            <a:xfrm>
              <a:off x="6182137" y="2249977"/>
              <a:ext cx="93990" cy="334487"/>
              <a:chOff x="0" y="0"/>
              <a:chExt cx="142746" cy="508000"/>
            </a:xfrm>
          </p:grpSpPr>
          <p:sp>
            <p:nvSpPr>
              <p:cNvPr id="94" name="Freeform 94"/>
              <p:cNvSpPr/>
              <p:nvPr/>
            </p:nvSpPr>
            <p:spPr>
              <a:xfrm>
                <a:off x="31966" y="50693"/>
                <a:ext cx="63198" cy="405313"/>
              </a:xfrm>
              <a:custGeom>
                <a:avLst/>
                <a:gdLst/>
                <a:ahLst/>
                <a:cxnLst/>
                <a:rect l="l" t="t" r="r" b="b"/>
                <a:pathLst>
                  <a:path w="63198" h="405313">
                    <a:moveTo>
                      <a:pt x="63198" y="24237"/>
                    </a:moveTo>
                    <a:cubicBezTo>
                      <a:pt x="56061" y="396347"/>
                      <a:pt x="45355" y="406507"/>
                      <a:pt x="38218" y="405237"/>
                    </a:cubicBezTo>
                    <a:cubicBezTo>
                      <a:pt x="29891" y="405237"/>
                      <a:pt x="15616" y="386187"/>
                      <a:pt x="15616" y="377297"/>
                    </a:cubicBezTo>
                    <a:cubicBezTo>
                      <a:pt x="15616" y="370947"/>
                      <a:pt x="21564" y="360787"/>
                      <a:pt x="27512" y="358247"/>
                    </a:cubicBezTo>
                    <a:cubicBezTo>
                      <a:pt x="34649" y="354437"/>
                      <a:pt x="50113" y="356977"/>
                      <a:pt x="56061" y="363327"/>
                    </a:cubicBezTo>
                    <a:cubicBezTo>
                      <a:pt x="60819" y="367137"/>
                      <a:pt x="64388" y="378567"/>
                      <a:pt x="62009" y="386187"/>
                    </a:cubicBezTo>
                    <a:cubicBezTo>
                      <a:pt x="59629" y="393807"/>
                      <a:pt x="47734" y="405237"/>
                      <a:pt x="40597" y="405237"/>
                    </a:cubicBezTo>
                    <a:cubicBezTo>
                      <a:pt x="32270" y="405237"/>
                      <a:pt x="21564" y="396347"/>
                      <a:pt x="15616" y="379837"/>
                    </a:cubicBezTo>
                    <a:cubicBezTo>
                      <a:pt x="-4606" y="331577"/>
                      <a:pt x="-5796" y="73767"/>
                      <a:pt x="15616" y="24237"/>
                    </a:cubicBezTo>
                    <a:cubicBezTo>
                      <a:pt x="21564" y="8997"/>
                      <a:pt x="33459" y="-1163"/>
                      <a:pt x="41786" y="107"/>
                    </a:cubicBezTo>
                    <a:cubicBezTo>
                      <a:pt x="50113" y="107"/>
                      <a:pt x="63198" y="24237"/>
                      <a:pt x="63198" y="24237"/>
                    </a:cubicBezTo>
                  </a:path>
                </a:pathLst>
              </a:custGeom>
              <a:solidFill>
                <a:srgbClr val="0571D3"/>
              </a:solidFill>
              <a:ln cap="sq">
                <a:noFill/>
                <a:prstDash val="solid"/>
                <a:miter/>
              </a:ln>
            </p:spPr>
          </p:sp>
        </p:grpSp>
        <p:grpSp>
          <p:nvGrpSpPr>
            <p:cNvPr id="95" name="Group 95"/>
            <p:cNvGrpSpPr/>
            <p:nvPr/>
          </p:nvGrpSpPr>
          <p:grpSpPr>
            <a:xfrm>
              <a:off x="4504419" y="2276736"/>
              <a:ext cx="93990" cy="325289"/>
              <a:chOff x="0" y="0"/>
              <a:chExt cx="142746" cy="494030"/>
            </a:xfrm>
          </p:grpSpPr>
          <p:sp>
            <p:nvSpPr>
              <p:cNvPr id="96" name="Freeform 96"/>
              <p:cNvSpPr/>
              <p:nvPr/>
            </p:nvSpPr>
            <p:spPr>
              <a:xfrm>
                <a:off x="32858" y="50693"/>
                <a:ext cx="62306" cy="392537"/>
              </a:xfrm>
              <a:custGeom>
                <a:avLst/>
                <a:gdLst/>
                <a:ahLst/>
                <a:cxnLst/>
                <a:rect l="l" t="t" r="r" b="b"/>
                <a:pathLst>
                  <a:path w="62306" h="392537">
                    <a:moveTo>
                      <a:pt x="62306" y="25507"/>
                    </a:moveTo>
                    <a:cubicBezTo>
                      <a:pt x="55169" y="382377"/>
                      <a:pt x="44463" y="392537"/>
                      <a:pt x="37326" y="392537"/>
                    </a:cubicBezTo>
                    <a:cubicBezTo>
                      <a:pt x="28999" y="391267"/>
                      <a:pt x="14724" y="372217"/>
                      <a:pt x="14724" y="364597"/>
                    </a:cubicBezTo>
                    <a:cubicBezTo>
                      <a:pt x="14724" y="356977"/>
                      <a:pt x="20672" y="346817"/>
                      <a:pt x="26620" y="344277"/>
                    </a:cubicBezTo>
                    <a:cubicBezTo>
                      <a:pt x="33757" y="341737"/>
                      <a:pt x="50411" y="344277"/>
                      <a:pt x="55169" y="349357"/>
                    </a:cubicBezTo>
                    <a:cubicBezTo>
                      <a:pt x="59927" y="354437"/>
                      <a:pt x="63496" y="365867"/>
                      <a:pt x="61117" y="372217"/>
                    </a:cubicBezTo>
                    <a:cubicBezTo>
                      <a:pt x="58737" y="379837"/>
                      <a:pt x="46842" y="392537"/>
                      <a:pt x="39705" y="392537"/>
                    </a:cubicBezTo>
                    <a:cubicBezTo>
                      <a:pt x="31378" y="392537"/>
                      <a:pt x="20672" y="382377"/>
                      <a:pt x="14724" y="367137"/>
                    </a:cubicBezTo>
                    <a:cubicBezTo>
                      <a:pt x="-4309" y="318877"/>
                      <a:pt x="-5498" y="72497"/>
                      <a:pt x="14724" y="25507"/>
                    </a:cubicBezTo>
                    <a:cubicBezTo>
                      <a:pt x="20672" y="8997"/>
                      <a:pt x="32567" y="-1163"/>
                      <a:pt x="40894" y="107"/>
                    </a:cubicBezTo>
                    <a:cubicBezTo>
                      <a:pt x="49221" y="107"/>
                      <a:pt x="62306" y="25507"/>
                      <a:pt x="62306" y="25507"/>
                    </a:cubicBezTo>
                  </a:path>
                </a:pathLst>
              </a:custGeom>
              <a:solidFill>
                <a:srgbClr val="0571D3"/>
              </a:solidFill>
              <a:ln cap="sq">
                <a:noFill/>
                <a:prstDash val="solid"/>
                <a:miter/>
              </a:ln>
            </p:spPr>
          </p:sp>
        </p:grpSp>
        <p:grpSp>
          <p:nvGrpSpPr>
            <p:cNvPr id="97" name="Group 97"/>
            <p:cNvGrpSpPr/>
            <p:nvPr/>
          </p:nvGrpSpPr>
          <p:grpSpPr>
            <a:xfrm>
              <a:off x="2699816" y="2276736"/>
              <a:ext cx="102606" cy="379643"/>
              <a:chOff x="0" y="0"/>
              <a:chExt cx="155831" cy="576580"/>
            </a:xfrm>
          </p:grpSpPr>
          <p:sp>
            <p:nvSpPr>
              <p:cNvPr id="98" name="Freeform 98"/>
              <p:cNvSpPr/>
              <p:nvPr/>
            </p:nvSpPr>
            <p:spPr>
              <a:xfrm>
                <a:off x="36625" y="50641"/>
                <a:ext cx="71624" cy="473957"/>
              </a:xfrm>
              <a:custGeom>
                <a:avLst/>
                <a:gdLst/>
                <a:ahLst/>
                <a:cxnLst/>
                <a:rect l="l" t="t" r="r" b="b"/>
                <a:pathLst>
                  <a:path w="71624" h="473957">
                    <a:moveTo>
                      <a:pt x="71624" y="25559"/>
                    </a:moveTo>
                    <a:cubicBezTo>
                      <a:pt x="52591" y="464979"/>
                      <a:pt x="41885" y="475139"/>
                      <a:pt x="33559" y="473869"/>
                    </a:cubicBezTo>
                    <a:cubicBezTo>
                      <a:pt x="26421" y="473869"/>
                      <a:pt x="10957" y="454819"/>
                      <a:pt x="12147" y="445929"/>
                    </a:cubicBezTo>
                    <a:cubicBezTo>
                      <a:pt x="12147" y="438309"/>
                      <a:pt x="31179" y="423069"/>
                      <a:pt x="39506" y="424339"/>
                    </a:cubicBezTo>
                    <a:cubicBezTo>
                      <a:pt x="46644" y="425609"/>
                      <a:pt x="59729" y="445929"/>
                      <a:pt x="58539" y="454819"/>
                    </a:cubicBezTo>
                    <a:cubicBezTo>
                      <a:pt x="57350" y="462439"/>
                      <a:pt x="44265" y="475139"/>
                      <a:pt x="35938" y="473869"/>
                    </a:cubicBezTo>
                    <a:cubicBezTo>
                      <a:pt x="28800" y="473869"/>
                      <a:pt x="18094" y="464979"/>
                      <a:pt x="10957" y="448469"/>
                    </a:cubicBezTo>
                    <a:cubicBezTo>
                      <a:pt x="-9265" y="393859"/>
                      <a:pt x="251" y="68739"/>
                      <a:pt x="25232" y="19209"/>
                    </a:cubicBezTo>
                    <a:cubicBezTo>
                      <a:pt x="32369" y="5239"/>
                      <a:pt x="43075" y="-1111"/>
                      <a:pt x="51402" y="159"/>
                    </a:cubicBezTo>
                    <a:cubicBezTo>
                      <a:pt x="58539" y="1429"/>
                      <a:pt x="71624" y="25559"/>
                      <a:pt x="71624" y="25559"/>
                    </a:cubicBezTo>
                  </a:path>
                </a:pathLst>
              </a:custGeom>
              <a:solidFill>
                <a:srgbClr val="0571D3"/>
              </a:solidFill>
              <a:ln cap="sq">
                <a:noFill/>
                <a:prstDash val="solid"/>
                <a:miter/>
              </a:ln>
            </p:spPr>
          </p:sp>
        </p:grpSp>
        <p:grpSp>
          <p:nvGrpSpPr>
            <p:cNvPr id="99" name="Group 99"/>
            <p:cNvGrpSpPr/>
            <p:nvPr/>
          </p:nvGrpSpPr>
          <p:grpSpPr>
            <a:xfrm>
              <a:off x="971970" y="2285934"/>
              <a:ext cx="102606" cy="334487"/>
              <a:chOff x="0" y="0"/>
              <a:chExt cx="155831" cy="508000"/>
            </a:xfrm>
          </p:grpSpPr>
          <p:sp>
            <p:nvSpPr>
              <p:cNvPr id="100" name="Freeform 100"/>
              <p:cNvSpPr/>
              <p:nvPr/>
            </p:nvSpPr>
            <p:spPr>
              <a:xfrm>
                <a:off x="37397" y="50641"/>
                <a:ext cx="70852" cy="405382"/>
              </a:xfrm>
              <a:custGeom>
                <a:avLst/>
                <a:gdLst/>
                <a:ahLst/>
                <a:cxnLst/>
                <a:rect l="l" t="t" r="r" b="b"/>
                <a:pathLst>
                  <a:path w="70852" h="405382">
                    <a:moveTo>
                      <a:pt x="70852" y="24289"/>
                    </a:moveTo>
                    <a:cubicBezTo>
                      <a:pt x="49440" y="400209"/>
                      <a:pt x="39924" y="406559"/>
                      <a:pt x="32787" y="405289"/>
                    </a:cubicBezTo>
                    <a:cubicBezTo>
                      <a:pt x="24460" y="404019"/>
                      <a:pt x="8996" y="386239"/>
                      <a:pt x="10185" y="377349"/>
                    </a:cubicBezTo>
                    <a:cubicBezTo>
                      <a:pt x="11375" y="369729"/>
                      <a:pt x="30407" y="353219"/>
                      <a:pt x="37545" y="355759"/>
                    </a:cubicBezTo>
                    <a:cubicBezTo>
                      <a:pt x="45872" y="357029"/>
                      <a:pt x="57767" y="377349"/>
                      <a:pt x="56578" y="386239"/>
                    </a:cubicBezTo>
                    <a:cubicBezTo>
                      <a:pt x="56578" y="393859"/>
                      <a:pt x="42303" y="405289"/>
                      <a:pt x="35166" y="405289"/>
                    </a:cubicBezTo>
                    <a:cubicBezTo>
                      <a:pt x="26839" y="405289"/>
                      <a:pt x="16133" y="396399"/>
                      <a:pt x="10185" y="379889"/>
                    </a:cubicBezTo>
                    <a:cubicBezTo>
                      <a:pt x="-8848" y="331629"/>
                      <a:pt x="669" y="62389"/>
                      <a:pt x="23270" y="19209"/>
                    </a:cubicBezTo>
                    <a:cubicBezTo>
                      <a:pt x="30407" y="5239"/>
                      <a:pt x="41113" y="-1111"/>
                      <a:pt x="49440" y="159"/>
                    </a:cubicBezTo>
                    <a:cubicBezTo>
                      <a:pt x="57767" y="159"/>
                      <a:pt x="70852" y="24289"/>
                      <a:pt x="70852" y="24289"/>
                    </a:cubicBezTo>
                  </a:path>
                </a:pathLst>
              </a:custGeom>
              <a:solidFill>
                <a:srgbClr val="0571D3"/>
              </a:solidFill>
              <a:ln cap="sq">
                <a:noFill/>
                <a:prstDash val="solid"/>
                <a:miter/>
              </a:ln>
            </p:spPr>
          </p:sp>
        </p:grpSp>
        <p:grpSp>
          <p:nvGrpSpPr>
            <p:cNvPr id="101" name="Group 101"/>
            <p:cNvGrpSpPr/>
            <p:nvPr/>
          </p:nvGrpSpPr>
          <p:grpSpPr>
            <a:xfrm>
              <a:off x="954739" y="3302776"/>
              <a:ext cx="102606" cy="343686"/>
              <a:chOff x="0" y="0"/>
              <a:chExt cx="155831" cy="521970"/>
            </a:xfrm>
          </p:grpSpPr>
          <p:sp>
            <p:nvSpPr>
              <p:cNvPr id="102" name="Freeform 102"/>
              <p:cNvSpPr/>
              <p:nvPr/>
            </p:nvSpPr>
            <p:spPr>
              <a:xfrm>
                <a:off x="47013" y="55085"/>
                <a:ext cx="61237" cy="411650"/>
              </a:xfrm>
              <a:custGeom>
                <a:avLst/>
                <a:gdLst/>
                <a:ahLst/>
                <a:cxnLst/>
                <a:rect l="l" t="t" r="r" b="b"/>
                <a:pathLst>
                  <a:path w="61237" h="411650">
                    <a:moveTo>
                      <a:pt x="61236" y="27767"/>
                    </a:moveTo>
                    <a:cubicBezTo>
                      <a:pt x="56478" y="366081"/>
                      <a:pt x="50530" y="393699"/>
                      <a:pt x="39824" y="404746"/>
                    </a:cubicBezTo>
                    <a:cubicBezTo>
                      <a:pt x="33877" y="411650"/>
                      <a:pt x="24360" y="413031"/>
                      <a:pt x="18412" y="410269"/>
                    </a:cubicBezTo>
                    <a:cubicBezTo>
                      <a:pt x="11275" y="407507"/>
                      <a:pt x="569" y="392318"/>
                      <a:pt x="569" y="384033"/>
                    </a:cubicBezTo>
                    <a:cubicBezTo>
                      <a:pt x="1759" y="374366"/>
                      <a:pt x="18412" y="356415"/>
                      <a:pt x="25550" y="356415"/>
                    </a:cubicBezTo>
                    <a:cubicBezTo>
                      <a:pt x="33877" y="356415"/>
                      <a:pt x="48151" y="377128"/>
                      <a:pt x="48151" y="386794"/>
                    </a:cubicBezTo>
                    <a:cubicBezTo>
                      <a:pt x="48151" y="395080"/>
                      <a:pt x="36256" y="410269"/>
                      <a:pt x="29118" y="411650"/>
                    </a:cubicBezTo>
                    <a:cubicBezTo>
                      <a:pt x="20791" y="411650"/>
                      <a:pt x="4138" y="399222"/>
                      <a:pt x="569" y="386794"/>
                    </a:cubicBezTo>
                    <a:cubicBezTo>
                      <a:pt x="-3000" y="374366"/>
                      <a:pt x="11275" y="359177"/>
                      <a:pt x="13654" y="332940"/>
                    </a:cubicBezTo>
                    <a:cubicBezTo>
                      <a:pt x="20791" y="272182"/>
                      <a:pt x="-4189" y="62289"/>
                      <a:pt x="14844" y="20863"/>
                    </a:cubicBezTo>
                    <a:cubicBezTo>
                      <a:pt x="20791" y="7054"/>
                      <a:pt x="32687" y="-1231"/>
                      <a:pt x="41014" y="150"/>
                    </a:cubicBezTo>
                    <a:cubicBezTo>
                      <a:pt x="48151" y="1531"/>
                      <a:pt x="61236" y="27767"/>
                      <a:pt x="61236" y="27767"/>
                    </a:cubicBezTo>
                  </a:path>
                </a:pathLst>
              </a:custGeom>
              <a:solidFill>
                <a:srgbClr val="0571D3"/>
              </a:solidFill>
              <a:ln cap="sq">
                <a:noFill/>
                <a:prstDash val="solid"/>
                <a:miter/>
              </a:ln>
            </p:spPr>
          </p:sp>
        </p:grpSp>
        <p:grpSp>
          <p:nvGrpSpPr>
            <p:cNvPr id="103" name="Group 103"/>
            <p:cNvGrpSpPr/>
            <p:nvPr/>
          </p:nvGrpSpPr>
          <p:grpSpPr>
            <a:xfrm>
              <a:off x="2733495" y="3311975"/>
              <a:ext cx="111221" cy="271771"/>
              <a:chOff x="0" y="0"/>
              <a:chExt cx="168916" cy="412750"/>
            </a:xfrm>
          </p:grpSpPr>
          <p:sp>
            <p:nvSpPr>
              <p:cNvPr id="104" name="Freeform 104"/>
              <p:cNvSpPr/>
              <p:nvPr/>
            </p:nvSpPr>
            <p:spPr>
              <a:xfrm>
                <a:off x="42946" y="50693"/>
                <a:ext cx="78388" cy="310150"/>
              </a:xfrm>
              <a:custGeom>
                <a:avLst/>
                <a:gdLst/>
                <a:ahLst/>
                <a:cxnLst/>
                <a:rect l="l" t="t" r="r" b="b"/>
                <a:pathLst>
                  <a:path w="78388" h="310150">
                    <a:moveTo>
                      <a:pt x="52218" y="24237"/>
                    </a:moveTo>
                    <a:cubicBezTo>
                      <a:pt x="73630" y="299827"/>
                      <a:pt x="61735" y="308717"/>
                      <a:pt x="53408" y="309987"/>
                    </a:cubicBezTo>
                    <a:cubicBezTo>
                      <a:pt x="47460" y="311257"/>
                      <a:pt x="37944" y="304907"/>
                      <a:pt x="34375" y="298557"/>
                    </a:cubicBezTo>
                    <a:cubicBezTo>
                      <a:pt x="30806" y="290937"/>
                      <a:pt x="31996" y="274427"/>
                      <a:pt x="36754" y="266807"/>
                    </a:cubicBezTo>
                    <a:cubicBezTo>
                      <a:pt x="41512" y="261727"/>
                      <a:pt x="51029" y="257917"/>
                      <a:pt x="58166" y="259187"/>
                    </a:cubicBezTo>
                    <a:cubicBezTo>
                      <a:pt x="65303" y="261727"/>
                      <a:pt x="78388" y="273157"/>
                      <a:pt x="78388" y="282047"/>
                    </a:cubicBezTo>
                    <a:cubicBezTo>
                      <a:pt x="78388" y="289667"/>
                      <a:pt x="64114" y="308717"/>
                      <a:pt x="55787" y="309987"/>
                    </a:cubicBezTo>
                    <a:cubicBezTo>
                      <a:pt x="48649" y="311257"/>
                      <a:pt x="39133" y="304907"/>
                      <a:pt x="31996" y="293477"/>
                    </a:cubicBezTo>
                    <a:cubicBezTo>
                      <a:pt x="11773" y="257917"/>
                      <a:pt x="-9639" y="66147"/>
                      <a:pt x="4636" y="24237"/>
                    </a:cubicBezTo>
                    <a:cubicBezTo>
                      <a:pt x="10584" y="8997"/>
                      <a:pt x="23669" y="-1163"/>
                      <a:pt x="31996" y="107"/>
                    </a:cubicBezTo>
                    <a:cubicBezTo>
                      <a:pt x="39133" y="107"/>
                      <a:pt x="52218" y="24237"/>
                      <a:pt x="52218" y="24237"/>
                    </a:cubicBezTo>
                  </a:path>
                </a:pathLst>
              </a:custGeom>
              <a:solidFill>
                <a:srgbClr val="0571D3"/>
              </a:solidFill>
              <a:ln cap="sq">
                <a:noFill/>
                <a:prstDash val="solid"/>
                <a:miter/>
              </a:ln>
            </p:spPr>
          </p:sp>
        </p:grpSp>
        <p:grpSp>
          <p:nvGrpSpPr>
            <p:cNvPr id="105" name="Group 105"/>
            <p:cNvGrpSpPr/>
            <p:nvPr/>
          </p:nvGrpSpPr>
          <p:grpSpPr>
            <a:xfrm>
              <a:off x="4520868" y="3302776"/>
              <a:ext cx="111221" cy="271771"/>
              <a:chOff x="0" y="0"/>
              <a:chExt cx="168916" cy="412750"/>
            </a:xfrm>
          </p:grpSpPr>
          <p:sp>
            <p:nvSpPr>
              <p:cNvPr id="106" name="Freeform 106"/>
              <p:cNvSpPr/>
              <p:nvPr/>
            </p:nvSpPr>
            <p:spPr>
              <a:xfrm>
                <a:off x="42489" y="50704"/>
                <a:ext cx="78846" cy="309976"/>
              </a:xfrm>
              <a:custGeom>
                <a:avLst/>
                <a:gdLst/>
                <a:ahLst/>
                <a:cxnLst/>
                <a:rect l="l" t="t" r="r" b="b"/>
                <a:pathLst>
                  <a:path w="78846" h="309976">
                    <a:moveTo>
                      <a:pt x="52675" y="25496"/>
                    </a:moveTo>
                    <a:cubicBezTo>
                      <a:pt x="72897" y="299816"/>
                      <a:pt x="62192" y="309976"/>
                      <a:pt x="53865" y="309976"/>
                    </a:cubicBezTo>
                    <a:cubicBezTo>
                      <a:pt x="46727" y="309976"/>
                      <a:pt x="33642" y="298546"/>
                      <a:pt x="31263" y="290926"/>
                    </a:cubicBezTo>
                    <a:cubicBezTo>
                      <a:pt x="30074" y="283306"/>
                      <a:pt x="32453" y="271876"/>
                      <a:pt x="37211" y="268066"/>
                    </a:cubicBezTo>
                    <a:cubicBezTo>
                      <a:pt x="43159" y="261716"/>
                      <a:pt x="58623" y="259176"/>
                      <a:pt x="65760" y="262986"/>
                    </a:cubicBezTo>
                    <a:cubicBezTo>
                      <a:pt x="71708" y="265526"/>
                      <a:pt x="78845" y="274416"/>
                      <a:pt x="78845" y="282036"/>
                    </a:cubicBezTo>
                    <a:cubicBezTo>
                      <a:pt x="78845" y="289656"/>
                      <a:pt x="70518" y="306166"/>
                      <a:pt x="63381" y="308706"/>
                    </a:cubicBezTo>
                    <a:cubicBezTo>
                      <a:pt x="56244" y="311246"/>
                      <a:pt x="40780" y="306166"/>
                      <a:pt x="32453" y="293466"/>
                    </a:cubicBezTo>
                    <a:cubicBezTo>
                      <a:pt x="8662" y="259176"/>
                      <a:pt x="-9182" y="66136"/>
                      <a:pt x="5093" y="25496"/>
                    </a:cubicBezTo>
                    <a:cubicBezTo>
                      <a:pt x="11041" y="10256"/>
                      <a:pt x="24126" y="-1174"/>
                      <a:pt x="32453" y="96"/>
                    </a:cubicBezTo>
                    <a:cubicBezTo>
                      <a:pt x="39590" y="96"/>
                      <a:pt x="52675" y="25496"/>
                      <a:pt x="52675" y="25496"/>
                    </a:cubicBezTo>
                  </a:path>
                </a:pathLst>
              </a:custGeom>
              <a:solidFill>
                <a:srgbClr val="0571D3"/>
              </a:solidFill>
              <a:ln cap="sq">
                <a:noFill/>
                <a:prstDash val="solid"/>
                <a:miter/>
              </a:ln>
            </p:spPr>
          </p:sp>
        </p:grpSp>
        <p:grpSp>
          <p:nvGrpSpPr>
            <p:cNvPr id="107" name="Group 107"/>
            <p:cNvGrpSpPr/>
            <p:nvPr/>
          </p:nvGrpSpPr>
          <p:grpSpPr>
            <a:xfrm>
              <a:off x="6173521" y="3293578"/>
              <a:ext cx="102606" cy="352884"/>
              <a:chOff x="0" y="0"/>
              <a:chExt cx="155831" cy="535940"/>
            </a:xfrm>
          </p:grpSpPr>
          <p:sp>
            <p:nvSpPr>
              <p:cNvPr id="108" name="Freeform 108"/>
              <p:cNvSpPr/>
              <p:nvPr/>
            </p:nvSpPr>
            <p:spPr>
              <a:xfrm>
                <a:off x="35983" y="50800"/>
                <a:ext cx="72266" cy="433233"/>
              </a:xfrm>
              <a:custGeom>
                <a:avLst/>
                <a:gdLst/>
                <a:ahLst/>
                <a:cxnLst/>
                <a:rect l="l" t="t" r="r" b="b"/>
                <a:pathLst>
                  <a:path w="72266" h="433233">
                    <a:moveTo>
                      <a:pt x="59181" y="25400"/>
                    </a:moveTo>
                    <a:cubicBezTo>
                      <a:pt x="66318" y="424180"/>
                      <a:pt x="54423" y="433070"/>
                      <a:pt x="47286" y="433070"/>
                    </a:cubicBezTo>
                    <a:cubicBezTo>
                      <a:pt x="40148" y="434340"/>
                      <a:pt x="30632" y="427990"/>
                      <a:pt x="28253" y="421640"/>
                    </a:cubicBezTo>
                    <a:cubicBezTo>
                      <a:pt x="24684" y="414020"/>
                      <a:pt x="25874" y="396240"/>
                      <a:pt x="30632" y="391160"/>
                    </a:cubicBezTo>
                    <a:cubicBezTo>
                      <a:pt x="36580" y="384810"/>
                      <a:pt x="52044" y="382270"/>
                      <a:pt x="59181" y="386080"/>
                    </a:cubicBezTo>
                    <a:cubicBezTo>
                      <a:pt x="65129" y="388620"/>
                      <a:pt x="71077" y="398780"/>
                      <a:pt x="72266" y="405130"/>
                    </a:cubicBezTo>
                    <a:cubicBezTo>
                      <a:pt x="72266" y="414020"/>
                      <a:pt x="63939" y="429260"/>
                      <a:pt x="56802" y="431800"/>
                    </a:cubicBezTo>
                    <a:cubicBezTo>
                      <a:pt x="49665" y="434340"/>
                      <a:pt x="34201" y="429260"/>
                      <a:pt x="25874" y="416560"/>
                    </a:cubicBezTo>
                    <a:cubicBezTo>
                      <a:pt x="-1486" y="373380"/>
                      <a:pt x="-8623" y="77470"/>
                      <a:pt x="11599" y="25400"/>
                    </a:cubicBezTo>
                    <a:cubicBezTo>
                      <a:pt x="17547" y="8890"/>
                      <a:pt x="30632" y="0"/>
                      <a:pt x="37769" y="0"/>
                    </a:cubicBezTo>
                    <a:cubicBezTo>
                      <a:pt x="46096" y="1270"/>
                      <a:pt x="59181" y="25400"/>
                      <a:pt x="59181" y="25400"/>
                    </a:cubicBezTo>
                  </a:path>
                </a:pathLst>
              </a:custGeom>
              <a:solidFill>
                <a:srgbClr val="0571D3"/>
              </a:solidFill>
              <a:ln cap="sq">
                <a:noFill/>
                <a:prstDash val="solid"/>
                <a:miter/>
              </a:ln>
            </p:spPr>
          </p:sp>
        </p:grpSp>
        <p:grpSp>
          <p:nvGrpSpPr>
            <p:cNvPr id="109" name="Group 109"/>
            <p:cNvGrpSpPr/>
            <p:nvPr/>
          </p:nvGrpSpPr>
          <p:grpSpPr>
            <a:xfrm>
              <a:off x="6173521" y="4472646"/>
              <a:ext cx="119837" cy="316091"/>
              <a:chOff x="0" y="0"/>
              <a:chExt cx="182001" cy="480060"/>
            </a:xfrm>
          </p:grpSpPr>
          <p:sp>
            <p:nvSpPr>
              <p:cNvPr id="110" name="Freeform 110"/>
              <p:cNvSpPr/>
              <p:nvPr/>
            </p:nvSpPr>
            <p:spPr>
              <a:xfrm>
                <a:off x="46615" y="59018"/>
                <a:ext cx="86680" cy="360642"/>
              </a:xfrm>
              <a:custGeom>
                <a:avLst/>
                <a:gdLst/>
                <a:ahLst/>
                <a:cxnLst/>
                <a:rect l="l" t="t" r="r" b="b"/>
                <a:pathLst>
                  <a:path w="86680" h="360642">
                    <a:moveTo>
                      <a:pt x="47360" y="22223"/>
                    </a:moveTo>
                    <a:cubicBezTo>
                      <a:pt x="84236" y="347187"/>
                      <a:pt x="77098" y="357526"/>
                      <a:pt x="69961" y="360481"/>
                    </a:cubicBezTo>
                    <a:cubicBezTo>
                      <a:pt x="61634" y="361958"/>
                      <a:pt x="41412" y="347187"/>
                      <a:pt x="40222" y="338324"/>
                    </a:cubicBezTo>
                    <a:cubicBezTo>
                      <a:pt x="37843" y="327984"/>
                      <a:pt x="50928" y="304350"/>
                      <a:pt x="59255" y="302873"/>
                    </a:cubicBezTo>
                    <a:cubicBezTo>
                      <a:pt x="66392" y="301396"/>
                      <a:pt x="85425" y="319122"/>
                      <a:pt x="86615" y="327984"/>
                    </a:cubicBezTo>
                    <a:cubicBezTo>
                      <a:pt x="87804" y="338324"/>
                      <a:pt x="72340" y="359003"/>
                      <a:pt x="64013" y="360481"/>
                    </a:cubicBezTo>
                    <a:cubicBezTo>
                      <a:pt x="56876" y="361958"/>
                      <a:pt x="46170" y="353095"/>
                      <a:pt x="40222" y="341278"/>
                    </a:cubicBezTo>
                    <a:cubicBezTo>
                      <a:pt x="30706" y="319122"/>
                      <a:pt x="39033" y="265946"/>
                      <a:pt x="34275" y="221632"/>
                    </a:cubicBezTo>
                    <a:cubicBezTo>
                      <a:pt x="28327" y="165502"/>
                      <a:pt x="-6170" y="65059"/>
                      <a:pt x="967" y="29608"/>
                    </a:cubicBezTo>
                    <a:cubicBezTo>
                      <a:pt x="4536" y="13360"/>
                      <a:pt x="14052" y="1543"/>
                      <a:pt x="21189" y="66"/>
                    </a:cubicBezTo>
                    <a:cubicBezTo>
                      <a:pt x="29516" y="-1411"/>
                      <a:pt x="47360" y="22223"/>
                      <a:pt x="47360" y="22223"/>
                    </a:cubicBezTo>
                  </a:path>
                </a:pathLst>
              </a:custGeom>
              <a:solidFill>
                <a:srgbClr val="0571D3"/>
              </a:solidFill>
              <a:ln cap="sq">
                <a:noFill/>
                <a:prstDash val="solid"/>
                <a:miter/>
              </a:ln>
            </p:spPr>
          </p:sp>
        </p:grpSp>
        <p:grpSp>
          <p:nvGrpSpPr>
            <p:cNvPr id="111" name="Group 111"/>
            <p:cNvGrpSpPr/>
            <p:nvPr/>
          </p:nvGrpSpPr>
          <p:grpSpPr>
            <a:xfrm>
              <a:off x="4520868" y="4481845"/>
              <a:ext cx="102606" cy="306892"/>
              <a:chOff x="0" y="0"/>
              <a:chExt cx="155831" cy="466090"/>
            </a:xfrm>
          </p:grpSpPr>
          <p:sp>
            <p:nvSpPr>
              <p:cNvPr id="112" name="Freeform 112"/>
              <p:cNvSpPr/>
              <p:nvPr/>
            </p:nvSpPr>
            <p:spPr>
              <a:xfrm>
                <a:off x="36349" y="41996"/>
                <a:ext cx="71900" cy="382009"/>
              </a:xfrm>
              <a:custGeom>
                <a:avLst/>
                <a:gdLst/>
                <a:ahLst/>
                <a:cxnLst/>
                <a:rect l="l" t="t" r="r" b="b"/>
                <a:pathLst>
                  <a:path w="71900" h="382009">
                    <a:moveTo>
                      <a:pt x="58815" y="21131"/>
                    </a:moveTo>
                    <a:cubicBezTo>
                      <a:pt x="65952" y="373592"/>
                      <a:pt x="55246" y="380957"/>
                      <a:pt x="46920" y="382009"/>
                    </a:cubicBezTo>
                    <a:cubicBezTo>
                      <a:pt x="39782" y="382009"/>
                      <a:pt x="26697" y="371488"/>
                      <a:pt x="25508" y="365175"/>
                    </a:cubicBezTo>
                    <a:cubicBezTo>
                      <a:pt x="23129" y="359915"/>
                      <a:pt x="25508" y="350445"/>
                      <a:pt x="30266" y="346237"/>
                    </a:cubicBezTo>
                    <a:cubicBezTo>
                      <a:pt x="36214" y="342029"/>
                      <a:pt x="52867" y="338872"/>
                      <a:pt x="58815" y="342029"/>
                    </a:cubicBezTo>
                    <a:cubicBezTo>
                      <a:pt x="65952" y="344133"/>
                      <a:pt x="71900" y="352550"/>
                      <a:pt x="71900" y="357810"/>
                    </a:cubicBezTo>
                    <a:cubicBezTo>
                      <a:pt x="71900" y="365175"/>
                      <a:pt x="57626" y="380957"/>
                      <a:pt x="49299" y="382009"/>
                    </a:cubicBezTo>
                    <a:cubicBezTo>
                      <a:pt x="42161" y="382009"/>
                      <a:pt x="31455" y="373592"/>
                      <a:pt x="24318" y="360967"/>
                    </a:cubicBezTo>
                    <a:cubicBezTo>
                      <a:pt x="1717" y="316778"/>
                      <a:pt x="-10179" y="65320"/>
                      <a:pt x="11233" y="21131"/>
                    </a:cubicBezTo>
                    <a:cubicBezTo>
                      <a:pt x="18370" y="7454"/>
                      <a:pt x="30266" y="-963"/>
                      <a:pt x="38593" y="89"/>
                    </a:cubicBezTo>
                    <a:cubicBezTo>
                      <a:pt x="45730" y="89"/>
                      <a:pt x="58815" y="21131"/>
                      <a:pt x="58815" y="21131"/>
                    </a:cubicBezTo>
                  </a:path>
                </a:pathLst>
              </a:custGeom>
              <a:solidFill>
                <a:srgbClr val="0571D3"/>
              </a:solidFill>
              <a:ln cap="sq">
                <a:noFill/>
                <a:prstDash val="solid"/>
                <a:miter/>
              </a:ln>
            </p:spPr>
          </p:sp>
        </p:grpSp>
        <p:grpSp>
          <p:nvGrpSpPr>
            <p:cNvPr id="113" name="Group 113"/>
            <p:cNvGrpSpPr/>
            <p:nvPr/>
          </p:nvGrpSpPr>
          <p:grpSpPr>
            <a:xfrm>
              <a:off x="2742111" y="4472646"/>
              <a:ext cx="119837" cy="316091"/>
              <a:chOff x="0" y="0"/>
              <a:chExt cx="182001" cy="480060"/>
            </a:xfrm>
          </p:grpSpPr>
          <p:sp>
            <p:nvSpPr>
              <p:cNvPr id="114" name="Freeform 114"/>
              <p:cNvSpPr/>
              <p:nvPr/>
            </p:nvSpPr>
            <p:spPr>
              <a:xfrm>
                <a:off x="45744" y="46721"/>
                <a:ext cx="92441" cy="386618"/>
              </a:xfrm>
              <a:custGeom>
                <a:avLst/>
                <a:gdLst/>
                <a:ahLst/>
                <a:cxnLst/>
                <a:rect l="l" t="t" r="r" b="b"/>
                <a:pathLst>
                  <a:path w="92441" h="386618">
                    <a:moveTo>
                      <a:pt x="49420" y="23361"/>
                    </a:moveTo>
                    <a:cubicBezTo>
                      <a:pt x="91054" y="279159"/>
                      <a:pt x="99381" y="337561"/>
                      <a:pt x="87486" y="363257"/>
                    </a:cubicBezTo>
                    <a:cubicBezTo>
                      <a:pt x="82728" y="374938"/>
                      <a:pt x="70832" y="385450"/>
                      <a:pt x="62505" y="386618"/>
                    </a:cubicBezTo>
                    <a:cubicBezTo>
                      <a:pt x="56557" y="386618"/>
                      <a:pt x="47041" y="380778"/>
                      <a:pt x="43472" y="374938"/>
                    </a:cubicBezTo>
                    <a:cubicBezTo>
                      <a:pt x="41093" y="367929"/>
                      <a:pt x="42283" y="352745"/>
                      <a:pt x="47041" y="346905"/>
                    </a:cubicBezTo>
                    <a:cubicBezTo>
                      <a:pt x="50610" y="341065"/>
                      <a:pt x="61316" y="338729"/>
                      <a:pt x="68453" y="339897"/>
                    </a:cubicBezTo>
                    <a:cubicBezTo>
                      <a:pt x="75590" y="341065"/>
                      <a:pt x="87486" y="352745"/>
                      <a:pt x="87486" y="359753"/>
                    </a:cubicBezTo>
                    <a:cubicBezTo>
                      <a:pt x="88675" y="367929"/>
                      <a:pt x="80348" y="381946"/>
                      <a:pt x="73211" y="384282"/>
                    </a:cubicBezTo>
                    <a:cubicBezTo>
                      <a:pt x="64884" y="386618"/>
                      <a:pt x="49420" y="380778"/>
                      <a:pt x="42283" y="370265"/>
                    </a:cubicBezTo>
                    <a:cubicBezTo>
                      <a:pt x="25629" y="345737"/>
                      <a:pt x="43472" y="258135"/>
                      <a:pt x="37525" y="200901"/>
                    </a:cubicBezTo>
                    <a:cubicBezTo>
                      <a:pt x="30387" y="142500"/>
                      <a:pt x="-8868" y="53730"/>
                      <a:pt x="1838" y="23361"/>
                    </a:cubicBezTo>
                    <a:cubicBezTo>
                      <a:pt x="6596" y="10512"/>
                      <a:pt x="20871" y="0"/>
                      <a:pt x="29198" y="0"/>
                    </a:cubicBezTo>
                    <a:cubicBezTo>
                      <a:pt x="36335" y="1168"/>
                      <a:pt x="49420" y="23361"/>
                      <a:pt x="49420" y="23361"/>
                    </a:cubicBezTo>
                  </a:path>
                </a:pathLst>
              </a:custGeom>
              <a:solidFill>
                <a:srgbClr val="0571D3"/>
              </a:solidFill>
              <a:ln cap="sq">
                <a:noFill/>
                <a:prstDash val="solid"/>
                <a:miter/>
              </a:ln>
            </p:spPr>
          </p:sp>
        </p:grpSp>
        <p:grpSp>
          <p:nvGrpSpPr>
            <p:cNvPr id="115" name="Group 115"/>
            <p:cNvGrpSpPr/>
            <p:nvPr/>
          </p:nvGrpSpPr>
          <p:grpSpPr>
            <a:xfrm>
              <a:off x="963354" y="4463448"/>
              <a:ext cx="102606" cy="325289"/>
              <a:chOff x="0" y="0"/>
              <a:chExt cx="155831" cy="494030"/>
            </a:xfrm>
          </p:grpSpPr>
          <p:sp>
            <p:nvSpPr>
              <p:cNvPr id="116" name="Freeform 116"/>
              <p:cNvSpPr/>
              <p:nvPr/>
            </p:nvSpPr>
            <p:spPr>
              <a:xfrm>
                <a:off x="37994" y="50800"/>
                <a:ext cx="69823" cy="392507"/>
              </a:xfrm>
              <a:custGeom>
                <a:avLst/>
                <a:gdLst/>
                <a:ahLst/>
                <a:cxnLst/>
                <a:rect l="l" t="t" r="r" b="b"/>
                <a:pathLst>
                  <a:path w="69823" h="392507">
                    <a:moveTo>
                      <a:pt x="57170" y="25400"/>
                    </a:moveTo>
                    <a:cubicBezTo>
                      <a:pt x="64307" y="383540"/>
                      <a:pt x="52412" y="393700"/>
                      <a:pt x="45275" y="392430"/>
                    </a:cubicBezTo>
                    <a:cubicBezTo>
                      <a:pt x="36948" y="392430"/>
                      <a:pt x="22673" y="373380"/>
                      <a:pt x="22673" y="364490"/>
                    </a:cubicBezTo>
                    <a:cubicBezTo>
                      <a:pt x="22673" y="356870"/>
                      <a:pt x="34569" y="344170"/>
                      <a:pt x="42896" y="342900"/>
                    </a:cubicBezTo>
                    <a:cubicBezTo>
                      <a:pt x="48843" y="340360"/>
                      <a:pt x="59549" y="345440"/>
                      <a:pt x="63118" y="350520"/>
                    </a:cubicBezTo>
                    <a:cubicBezTo>
                      <a:pt x="67876" y="355600"/>
                      <a:pt x="71445" y="365760"/>
                      <a:pt x="69066" y="373380"/>
                    </a:cubicBezTo>
                    <a:cubicBezTo>
                      <a:pt x="67876" y="381000"/>
                      <a:pt x="54791" y="392430"/>
                      <a:pt x="47654" y="392430"/>
                    </a:cubicBezTo>
                    <a:cubicBezTo>
                      <a:pt x="39327" y="392430"/>
                      <a:pt x="28621" y="383540"/>
                      <a:pt x="22673" y="367030"/>
                    </a:cubicBezTo>
                    <a:cubicBezTo>
                      <a:pt x="2451" y="320040"/>
                      <a:pt x="-9445" y="73660"/>
                      <a:pt x="9588" y="25400"/>
                    </a:cubicBezTo>
                    <a:cubicBezTo>
                      <a:pt x="15536" y="10160"/>
                      <a:pt x="28621" y="0"/>
                      <a:pt x="36948" y="0"/>
                    </a:cubicBezTo>
                    <a:cubicBezTo>
                      <a:pt x="44085" y="1270"/>
                      <a:pt x="57170" y="25400"/>
                      <a:pt x="57170" y="25400"/>
                    </a:cubicBezTo>
                  </a:path>
                </a:pathLst>
              </a:custGeom>
              <a:solidFill>
                <a:srgbClr val="0571D3"/>
              </a:solidFill>
              <a:ln cap="sq">
                <a:noFill/>
                <a:prstDash val="solid"/>
                <a:miter/>
              </a:ln>
            </p:spPr>
          </p:sp>
        </p:grpSp>
        <p:sp>
          <p:nvSpPr>
            <p:cNvPr id="117" name="AutoShape 117"/>
            <p:cNvSpPr/>
            <p:nvPr/>
          </p:nvSpPr>
          <p:spPr>
            <a:xfrm flipH="1">
              <a:off x="768582" y="1506097"/>
              <a:ext cx="5431178" cy="0"/>
            </a:xfrm>
            <a:prstGeom prst="line">
              <a:avLst/>
            </a:prstGeom>
            <a:ln w="33999" cap="flat">
              <a:solidFill>
                <a:srgbClr val="004068"/>
              </a:solidFill>
              <a:prstDash val="solid"/>
              <a:headEnd type="none" w="sm" len="sm"/>
              <a:tailEnd type="none" w="sm" len="sm"/>
            </a:ln>
          </p:spPr>
        </p:sp>
        <p:sp>
          <p:nvSpPr>
            <p:cNvPr id="118" name="AutoShape 118"/>
            <p:cNvSpPr/>
            <p:nvPr/>
          </p:nvSpPr>
          <p:spPr>
            <a:xfrm flipH="1">
              <a:off x="768582" y="2550213"/>
              <a:ext cx="5460550" cy="0"/>
            </a:xfrm>
            <a:prstGeom prst="line">
              <a:avLst/>
            </a:prstGeom>
            <a:ln w="33999" cap="flat">
              <a:solidFill>
                <a:srgbClr val="004068"/>
              </a:solidFill>
              <a:prstDash val="solid"/>
              <a:headEnd type="none" w="sm" len="sm"/>
              <a:tailEnd type="none" w="sm" len="sm"/>
            </a:ln>
          </p:spPr>
        </p:sp>
        <p:sp>
          <p:nvSpPr>
            <p:cNvPr id="119" name="AutoShape 119"/>
            <p:cNvSpPr/>
            <p:nvPr/>
          </p:nvSpPr>
          <p:spPr>
            <a:xfrm flipH="1" flipV="1">
              <a:off x="768582" y="3604107"/>
              <a:ext cx="5456242" cy="7885"/>
            </a:xfrm>
            <a:prstGeom prst="line">
              <a:avLst/>
            </a:prstGeom>
            <a:ln w="33999" cap="flat">
              <a:solidFill>
                <a:srgbClr val="004068"/>
              </a:solidFill>
              <a:prstDash val="solid"/>
              <a:headEnd type="none" w="sm" len="sm"/>
              <a:tailEnd type="none" w="sm" len="sm"/>
            </a:ln>
          </p:spPr>
        </p:sp>
        <p:sp>
          <p:nvSpPr>
            <p:cNvPr id="120" name="TextBox 120"/>
            <p:cNvSpPr txBox="1"/>
            <p:nvPr/>
          </p:nvSpPr>
          <p:spPr>
            <a:xfrm>
              <a:off x="30115" y="2374430"/>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1</a:t>
              </a:r>
            </a:p>
          </p:txBody>
        </p:sp>
        <p:sp>
          <p:nvSpPr>
            <p:cNvPr id="121" name="TextBox 121"/>
            <p:cNvSpPr txBox="1"/>
            <p:nvPr/>
          </p:nvSpPr>
          <p:spPr>
            <a:xfrm>
              <a:off x="30115" y="3382074"/>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2</a:t>
              </a:r>
            </a:p>
          </p:txBody>
        </p:sp>
        <p:sp>
          <p:nvSpPr>
            <p:cNvPr id="122" name="TextBox 122"/>
            <p:cNvSpPr txBox="1"/>
            <p:nvPr/>
          </p:nvSpPr>
          <p:spPr>
            <a:xfrm>
              <a:off x="30115" y="454358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3</a:t>
              </a:r>
            </a:p>
          </p:txBody>
        </p:sp>
        <p:grpSp>
          <p:nvGrpSpPr>
            <p:cNvPr id="123" name="Group 123"/>
            <p:cNvGrpSpPr/>
            <p:nvPr/>
          </p:nvGrpSpPr>
          <p:grpSpPr>
            <a:xfrm>
              <a:off x="2427245" y="1415431"/>
              <a:ext cx="151950" cy="166408"/>
              <a:chOff x="0" y="0"/>
              <a:chExt cx="230773" cy="252730"/>
            </a:xfrm>
          </p:grpSpPr>
          <p:sp>
            <p:nvSpPr>
              <p:cNvPr id="124" name="Freeform 124"/>
              <p:cNvSpPr/>
              <p:nvPr/>
            </p:nvSpPr>
            <p:spPr>
              <a:xfrm>
                <a:off x="44083" y="50746"/>
                <a:ext cx="136729" cy="152157"/>
              </a:xfrm>
              <a:custGeom>
                <a:avLst/>
                <a:gdLst/>
                <a:ahLst/>
                <a:cxnLst/>
                <a:rect l="l" t="t" r="r" b="b"/>
                <a:pathLst>
                  <a:path w="136729" h="152157">
                    <a:moveTo>
                      <a:pt x="136729" y="52124"/>
                    </a:moveTo>
                    <a:cubicBezTo>
                      <a:pt x="134350" y="106734"/>
                      <a:pt x="112938" y="134674"/>
                      <a:pt x="98663" y="144834"/>
                    </a:cubicBezTo>
                    <a:cubicBezTo>
                      <a:pt x="87957" y="151184"/>
                      <a:pt x="77251" y="153724"/>
                      <a:pt x="64166" y="151184"/>
                    </a:cubicBezTo>
                    <a:cubicBezTo>
                      <a:pt x="47512" y="147374"/>
                      <a:pt x="17774" y="132134"/>
                      <a:pt x="8257" y="114354"/>
                    </a:cubicBezTo>
                    <a:cubicBezTo>
                      <a:pt x="-2449" y="96574"/>
                      <a:pt x="-1259" y="61014"/>
                      <a:pt x="3499" y="43234"/>
                    </a:cubicBezTo>
                    <a:cubicBezTo>
                      <a:pt x="7068" y="30534"/>
                      <a:pt x="16584" y="21644"/>
                      <a:pt x="24911" y="15294"/>
                    </a:cubicBezTo>
                    <a:cubicBezTo>
                      <a:pt x="33238" y="7674"/>
                      <a:pt x="43944" y="54"/>
                      <a:pt x="55839" y="54"/>
                    </a:cubicBezTo>
                    <a:cubicBezTo>
                      <a:pt x="73683" y="-1216"/>
                      <a:pt x="120075" y="20374"/>
                      <a:pt x="120075" y="20374"/>
                    </a:cubicBezTo>
                  </a:path>
                </a:pathLst>
              </a:custGeom>
              <a:solidFill>
                <a:srgbClr val="E7191F"/>
              </a:solidFill>
              <a:ln cap="sq">
                <a:noFill/>
                <a:prstDash val="solid"/>
                <a:miter/>
              </a:ln>
            </p:spPr>
          </p:sp>
        </p:grpSp>
        <p:grpSp>
          <p:nvGrpSpPr>
            <p:cNvPr id="125" name="Group 125"/>
            <p:cNvGrpSpPr/>
            <p:nvPr/>
          </p:nvGrpSpPr>
          <p:grpSpPr>
            <a:xfrm>
              <a:off x="2411580" y="2465721"/>
              <a:ext cx="155083" cy="162226"/>
              <a:chOff x="0" y="0"/>
              <a:chExt cx="235531" cy="246380"/>
            </a:xfrm>
          </p:grpSpPr>
          <p:sp>
            <p:nvSpPr>
              <p:cNvPr id="126" name="Freeform 126"/>
              <p:cNvSpPr/>
              <p:nvPr/>
            </p:nvSpPr>
            <p:spPr>
              <a:xfrm>
                <a:off x="47429" y="50746"/>
                <a:ext cx="139331" cy="147163"/>
              </a:xfrm>
              <a:custGeom>
                <a:avLst/>
                <a:gdLst/>
                <a:ahLst/>
                <a:cxnLst/>
                <a:rect l="l" t="t" r="r" b="b"/>
                <a:pathLst>
                  <a:path w="139331" h="147163">
                    <a:moveTo>
                      <a:pt x="139331" y="52124"/>
                    </a:moveTo>
                    <a:cubicBezTo>
                      <a:pt x="121487" y="133404"/>
                      <a:pt x="111971" y="139754"/>
                      <a:pt x="101265" y="143564"/>
                    </a:cubicBezTo>
                    <a:cubicBezTo>
                      <a:pt x="84611" y="149914"/>
                      <a:pt x="50114" y="147374"/>
                      <a:pt x="34650" y="139754"/>
                    </a:cubicBezTo>
                    <a:cubicBezTo>
                      <a:pt x="22755" y="134674"/>
                      <a:pt x="15617" y="124514"/>
                      <a:pt x="10859" y="114354"/>
                    </a:cubicBezTo>
                    <a:cubicBezTo>
                      <a:pt x="4911" y="104194"/>
                      <a:pt x="-1036" y="92764"/>
                      <a:pt x="153" y="78794"/>
                    </a:cubicBezTo>
                    <a:cubicBezTo>
                      <a:pt x="1343" y="61014"/>
                      <a:pt x="15617" y="27994"/>
                      <a:pt x="27513" y="14024"/>
                    </a:cubicBezTo>
                    <a:cubicBezTo>
                      <a:pt x="35840" y="5134"/>
                      <a:pt x="46546" y="54"/>
                      <a:pt x="58441" y="54"/>
                    </a:cubicBezTo>
                    <a:cubicBezTo>
                      <a:pt x="76284" y="-1216"/>
                      <a:pt x="121487" y="20374"/>
                      <a:pt x="121487" y="20374"/>
                    </a:cubicBezTo>
                  </a:path>
                </a:pathLst>
              </a:custGeom>
              <a:solidFill>
                <a:srgbClr val="E7191F"/>
              </a:solidFill>
              <a:ln cap="sq">
                <a:noFill/>
                <a:prstDash val="solid"/>
                <a:miter/>
              </a:ln>
            </p:spPr>
          </p:sp>
        </p:grpSp>
        <p:grpSp>
          <p:nvGrpSpPr>
            <p:cNvPr id="127" name="Group 127"/>
            <p:cNvGrpSpPr/>
            <p:nvPr/>
          </p:nvGrpSpPr>
          <p:grpSpPr>
            <a:xfrm>
              <a:off x="2429595" y="3521866"/>
              <a:ext cx="155083" cy="162226"/>
              <a:chOff x="0" y="0"/>
              <a:chExt cx="235531" cy="246380"/>
            </a:xfrm>
          </p:grpSpPr>
          <p:sp>
            <p:nvSpPr>
              <p:cNvPr id="128" name="Freeform 128"/>
              <p:cNvSpPr/>
              <p:nvPr/>
            </p:nvSpPr>
            <p:spPr>
              <a:xfrm>
                <a:off x="47428" y="50749"/>
                <a:ext cx="139331" cy="147474"/>
              </a:xfrm>
              <a:custGeom>
                <a:avLst/>
                <a:gdLst/>
                <a:ahLst/>
                <a:cxnLst/>
                <a:rect l="l" t="t" r="r" b="b"/>
                <a:pathLst>
                  <a:path w="139331" h="147474">
                    <a:moveTo>
                      <a:pt x="139332" y="52121"/>
                    </a:moveTo>
                    <a:cubicBezTo>
                      <a:pt x="121488" y="133401"/>
                      <a:pt x="111972" y="141021"/>
                      <a:pt x="100076" y="144831"/>
                    </a:cubicBezTo>
                    <a:cubicBezTo>
                      <a:pt x="83423" y="149911"/>
                      <a:pt x="50115" y="147371"/>
                      <a:pt x="34651" y="139751"/>
                    </a:cubicBezTo>
                    <a:cubicBezTo>
                      <a:pt x="22756" y="134671"/>
                      <a:pt x="15618" y="124511"/>
                      <a:pt x="9670" y="114351"/>
                    </a:cubicBezTo>
                    <a:cubicBezTo>
                      <a:pt x="4912" y="104191"/>
                      <a:pt x="-1035" y="92761"/>
                      <a:pt x="154" y="80061"/>
                    </a:cubicBezTo>
                    <a:cubicBezTo>
                      <a:pt x="1344" y="61011"/>
                      <a:pt x="14429" y="27991"/>
                      <a:pt x="27514" y="15291"/>
                    </a:cubicBezTo>
                    <a:cubicBezTo>
                      <a:pt x="35841" y="513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29" name="Group 129"/>
            <p:cNvGrpSpPr/>
            <p:nvPr/>
          </p:nvGrpSpPr>
          <p:grpSpPr>
            <a:xfrm>
              <a:off x="2423329" y="4470138"/>
              <a:ext cx="155083" cy="162226"/>
              <a:chOff x="0" y="0"/>
              <a:chExt cx="235531" cy="246380"/>
            </a:xfrm>
          </p:grpSpPr>
          <p:sp>
            <p:nvSpPr>
              <p:cNvPr id="130" name="Freeform 130"/>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31" name="Group 131"/>
            <p:cNvGrpSpPr/>
            <p:nvPr/>
          </p:nvGrpSpPr>
          <p:grpSpPr>
            <a:xfrm>
              <a:off x="4164490" y="3509322"/>
              <a:ext cx="155083" cy="162226"/>
              <a:chOff x="0" y="0"/>
              <a:chExt cx="235531" cy="246380"/>
            </a:xfrm>
          </p:grpSpPr>
          <p:sp>
            <p:nvSpPr>
              <p:cNvPr id="132" name="Freeform 132"/>
              <p:cNvSpPr/>
              <p:nvPr/>
            </p:nvSpPr>
            <p:spPr>
              <a:xfrm>
                <a:off x="47399" y="50746"/>
                <a:ext cx="139361" cy="147477"/>
              </a:xfrm>
              <a:custGeom>
                <a:avLst/>
                <a:gdLst/>
                <a:ahLst/>
                <a:cxnLst/>
                <a:rect l="l" t="t" r="r" b="b"/>
                <a:pathLst>
                  <a:path w="139361" h="147477">
                    <a:moveTo>
                      <a:pt x="139361" y="52124"/>
                    </a:moveTo>
                    <a:cubicBezTo>
                      <a:pt x="120328" y="133404"/>
                      <a:pt x="112001" y="139754"/>
                      <a:pt x="100105" y="144834"/>
                    </a:cubicBezTo>
                    <a:cubicBezTo>
                      <a:pt x="83452" y="149914"/>
                      <a:pt x="50144" y="147374"/>
                      <a:pt x="33491" y="139754"/>
                    </a:cubicBezTo>
                    <a:cubicBezTo>
                      <a:pt x="22785" y="134674"/>
                      <a:pt x="15647" y="124514"/>
                      <a:pt x="9699" y="114354"/>
                    </a:cubicBezTo>
                    <a:cubicBezTo>
                      <a:pt x="3752" y="104194"/>
                      <a:pt x="-1006" y="92764"/>
                      <a:pt x="183" y="78794"/>
                    </a:cubicBezTo>
                    <a:cubicBezTo>
                      <a:pt x="183" y="61014"/>
                      <a:pt x="14458" y="27994"/>
                      <a:pt x="26353" y="15294"/>
                    </a:cubicBezTo>
                    <a:cubicBezTo>
                      <a:pt x="35870" y="5134"/>
                      <a:pt x="45386" y="54"/>
                      <a:pt x="58471" y="54"/>
                    </a:cubicBezTo>
                    <a:cubicBezTo>
                      <a:pt x="75125" y="-1216"/>
                      <a:pt x="121517" y="20374"/>
                      <a:pt x="121517" y="20374"/>
                    </a:cubicBezTo>
                  </a:path>
                </a:pathLst>
              </a:custGeom>
              <a:solidFill>
                <a:srgbClr val="E7191F"/>
              </a:solidFill>
              <a:ln cap="sq">
                <a:noFill/>
                <a:prstDash val="solid"/>
                <a:miter/>
              </a:ln>
            </p:spPr>
          </p:sp>
        </p:grpSp>
        <p:grpSp>
          <p:nvGrpSpPr>
            <p:cNvPr id="133" name="Group 133"/>
            <p:cNvGrpSpPr/>
            <p:nvPr/>
          </p:nvGrpSpPr>
          <p:grpSpPr>
            <a:xfrm>
              <a:off x="4181721" y="4438361"/>
              <a:ext cx="155083" cy="162226"/>
              <a:chOff x="0" y="0"/>
              <a:chExt cx="235531" cy="246380"/>
            </a:xfrm>
          </p:grpSpPr>
          <p:sp>
            <p:nvSpPr>
              <p:cNvPr id="134" name="Freeform 134"/>
              <p:cNvSpPr/>
              <p:nvPr/>
            </p:nvSpPr>
            <p:spPr>
              <a:xfrm>
                <a:off x="47582" y="50749"/>
                <a:ext cx="140367" cy="147474"/>
              </a:xfrm>
              <a:custGeom>
                <a:avLst/>
                <a:gdLst/>
                <a:ahLst/>
                <a:cxnLst/>
                <a:rect l="l" t="t" r="r" b="b"/>
                <a:pathLst>
                  <a:path w="140367" h="147474">
                    <a:moveTo>
                      <a:pt x="140367" y="52121"/>
                    </a:moveTo>
                    <a:cubicBezTo>
                      <a:pt x="121334" y="133401"/>
                      <a:pt x="113007" y="141021"/>
                      <a:pt x="101112" y="144831"/>
                    </a:cubicBezTo>
                    <a:cubicBezTo>
                      <a:pt x="84458" y="149911"/>
                      <a:pt x="5115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6876" y="5131"/>
                      <a:pt x="46393" y="1321"/>
                      <a:pt x="59478" y="51"/>
                    </a:cubicBezTo>
                    <a:cubicBezTo>
                      <a:pt x="76131" y="-1219"/>
                      <a:pt x="122524" y="21641"/>
                      <a:pt x="122524" y="21641"/>
                    </a:cubicBezTo>
                  </a:path>
                </a:pathLst>
              </a:custGeom>
              <a:solidFill>
                <a:srgbClr val="E7191F"/>
              </a:solidFill>
              <a:ln cap="sq">
                <a:noFill/>
                <a:prstDash val="solid"/>
                <a:miter/>
              </a:ln>
            </p:spPr>
          </p:sp>
        </p:grpSp>
        <p:grpSp>
          <p:nvGrpSpPr>
            <p:cNvPr id="135" name="Group 135"/>
            <p:cNvGrpSpPr/>
            <p:nvPr/>
          </p:nvGrpSpPr>
          <p:grpSpPr>
            <a:xfrm>
              <a:off x="4169972" y="2446488"/>
              <a:ext cx="155083" cy="162226"/>
              <a:chOff x="0" y="0"/>
              <a:chExt cx="235531" cy="246380"/>
            </a:xfrm>
          </p:grpSpPr>
          <p:sp>
            <p:nvSpPr>
              <p:cNvPr id="136" name="Freeform 136"/>
              <p:cNvSpPr/>
              <p:nvPr/>
            </p:nvSpPr>
            <p:spPr>
              <a:xfrm>
                <a:off x="47582" y="50746"/>
                <a:ext cx="139178" cy="147477"/>
              </a:xfrm>
              <a:custGeom>
                <a:avLst/>
                <a:gdLst/>
                <a:ahLst/>
                <a:cxnLst/>
                <a:rect l="l" t="t" r="r" b="b"/>
                <a:pathLst>
                  <a:path w="139178" h="147477">
                    <a:moveTo>
                      <a:pt x="139178" y="52124"/>
                    </a:moveTo>
                    <a:cubicBezTo>
                      <a:pt x="121334" y="133404"/>
                      <a:pt x="113007" y="139754"/>
                      <a:pt x="101112" y="14483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529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37" name="Group 137"/>
            <p:cNvGrpSpPr/>
            <p:nvPr/>
          </p:nvGrpSpPr>
          <p:grpSpPr>
            <a:xfrm>
              <a:off x="4168406" y="1408741"/>
              <a:ext cx="151950" cy="166408"/>
              <a:chOff x="0" y="0"/>
              <a:chExt cx="230773" cy="252730"/>
            </a:xfrm>
          </p:grpSpPr>
          <p:sp>
            <p:nvSpPr>
              <p:cNvPr id="138" name="Freeform 138"/>
              <p:cNvSpPr/>
              <p:nvPr/>
            </p:nvSpPr>
            <p:spPr>
              <a:xfrm>
                <a:off x="43489" y="50749"/>
                <a:ext cx="137322" cy="152154"/>
              </a:xfrm>
              <a:custGeom>
                <a:avLst/>
                <a:gdLst/>
                <a:ahLst/>
                <a:cxnLst/>
                <a:rect l="l" t="t" r="r" b="b"/>
                <a:pathLst>
                  <a:path w="137322" h="152154">
                    <a:moveTo>
                      <a:pt x="137323" y="52121"/>
                    </a:moveTo>
                    <a:cubicBezTo>
                      <a:pt x="133754" y="106731"/>
                      <a:pt x="113532" y="134671"/>
                      <a:pt x="98068" y="144831"/>
                    </a:cubicBezTo>
                    <a:cubicBezTo>
                      <a:pt x="87362" y="151181"/>
                      <a:pt x="76656" y="153721"/>
                      <a:pt x="64760" y="151181"/>
                    </a:cubicBezTo>
                    <a:cubicBezTo>
                      <a:pt x="48106" y="147371"/>
                      <a:pt x="18368" y="132131"/>
                      <a:pt x="7662" y="114351"/>
                    </a:cubicBezTo>
                    <a:cubicBezTo>
                      <a:pt x="-1855" y="96571"/>
                      <a:pt x="-1855" y="61011"/>
                      <a:pt x="4093" y="44501"/>
                    </a:cubicBezTo>
                    <a:cubicBezTo>
                      <a:pt x="7662" y="31801"/>
                      <a:pt x="15989" y="22911"/>
                      <a:pt x="24315" y="15291"/>
                    </a:cubicBezTo>
                    <a:cubicBezTo>
                      <a:pt x="33832" y="7671"/>
                      <a:pt x="43348" y="1321"/>
                      <a:pt x="56433" y="51"/>
                    </a:cubicBezTo>
                    <a:cubicBezTo>
                      <a:pt x="73087" y="-1219"/>
                      <a:pt x="119480" y="21641"/>
                      <a:pt x="119480" y="21641"/>
                    </a:cubicBezTo>
                  </a:path>
                </a:pathLst>
              </a:custGeom>
              <a:solidFill>
                <a:srgbClr val="E7191F"/>
              </a:solidFill>
              <a:ln cap="sq">
                <a:noFill/>
                <a:prstDash val="solid"/>
                <a:miter/>
              </a:ln>
            </p:spPr>
          </p:sp>
        </p:grpSp>
        <p:grpSp>
          <p:nvGrpSpPr>
            <p:cNvPr id="139" name="Group 139"/>
            <p:cNvGrpSpPr/>
            <p:nvPr/>
          </p:nvGrpSpPr>
          <p:grpSpPr>
            <a:xfrm>
              <a:off x="5922099" y="1401215"/>
              <a:ext cx="157433" cy="174770"/>
              <a:chOff x="0" y="0"/>
              <a:chExt cx="239100" cy="265430"/>
            </a:xfrm>
          </p:grpSpPr>
          <p:sp>
            <p:nvSpPr>
              <p:cNvPr id="140" name="Freeform 140"/>
              <p:cNvSpPr/>
              <p:nvPr/>
            </p:nvSpPr>
            <p:spPr>
              <a:xfrm>
                <a:off x="47582" y="50733"/>
                <a:ext cx="145125" cy="163897"/>
              </a:xfrm>
              <a:custGeom>
                <a:avLst/>
                <a:gdLst/>
                <a:ahLst/>
                <a:cxnLst/>
                <a:rect l="l" t="t" r="r" b="b"/>
                <a:pathLst>
                  <a:path w="145125" h="163897">
                    <a:moveTo>
                      <a:pt x="0" y="77537"/>
                    </a:moveTo>
                    <a:cubicBezTo>
                      <a:pt x="27360" y="15307"/>
                      <a:pt x="55909" y="-1203"/>
                      <a:pt x="76131" y="67"/>
                    </a:cubicBezTo>
                    <a:cubicBezTo>
                      <a:pt x="96354" y="1337"/>
                      <a:pt x="123713" y="19117"/>
                      <a:pt x="133230" y="38167"/>
                    </a:cubicBezTo>
                    <a:cubicBezTo>
                      <a:pt x="143936" y="55947"/>
                      <a:pt x="145125" y="90237"/>
                      <a:pt x="136798" y="109287"/>
                    </a:cubicBezTo>
                    <a:cubicBezTo>
                      <a:pt x="128472" y="128337"/>
                      <a:pt x="103491" y="148657"/>
                      <a:pt x="83269" y="152467"/>
                    </a:cubicBezTo>
                    <a:cubicBezTo>
                      <a:pt x="64236" y="156277"/>
                      <a:pt x="33308" y="144847"/>
                      <a:pt x="20222" y="129607"/>
                    </a:cubicBezTo>
                    <a:cubicBezTo>
                      <a:pt x="5948" y="114367"/>
                      <a:pt x="-2379" y="81347"/>
                      <a:pt x="2379" y="61027"/>
                    </a:cubicBezTo>
                    <a:cubicBezTo>
                      <a:pt x="5948" y="39437"/>
                      <a:pt x="27360" y="14037"/>
                      <a:pt x="45203" y="6417"/>
                    </a:cubicBezTo>
                    <a:cubicBezTo>
                      <a:pt x="64236" y="-2473"/>
                      <a:pt x="96354" y="3877"/>
                      <a:pt x="113007" y="14037"/>
                    </a:cubicBezTo>
                    <a:cubicBezTo>
                      <a:pt x="126093" y="21657"/>
                      <a:pt x="135609" y="38167"/>
                      <a:pt x="140367" y="52137"/>
                    </a:cubicBezTo>
                    <a:cubicBezTo>
                      <a:pt x="145125" y="66107"/>
                      <a:pt x="146315" y="81347"/>
                      <a:pt x="143936" y="95317"/>
                    </a:cubicBezTo>
                    <a:cubicBezTo>
                      <a:pt x="141557" y="111827"/>
                      <a:pt x="132040" y="133417"/>
                      <a:pt x="120145" y="144847"/>
                    </a:cubicBezTo>
                    <a:cubicBezTo>
                      <a:pt x="108249" y="156277"/>
                      <a:pt x="88027" y="163897"/>
                      <a:pt x="72563" y="163897"/>
                    </a:cubicBezTo>
                    <a:cubicBezTo>
                      <a:pt x="57099" y="163897"/>
                      <a:pt x="36876" y="156277"/>
                      <a:pt x="24981" y="144847"/>
                    </a:cubicBezTo>
                    <a:cubicBezTo>
                      <a:pt x="11896" y="133417"/>
                      <a:pt x="0" y="96587"/>
                      <a:pt x="0" y="96587"/>
                    </a:cubicBezTo>
                  </a:path>
                </a:pathLst>
              </a:custGeom>
              <a:solidFill>
                <a:srgbClr val="E7191F"/>
              </a:solidFill>
              <a:ln cap="sq">
                <a:noFill/>
                <a:prstDash val="solid"/>
                <a:miter/>
              </a:ln>
            </p:spPr>
          </p:sp>
        </p:grpSp>
        <p:grpSp>
          <p:nvGrpSpPr>
            <p:cNvPr id="141" name="Group 141"/>
            <p:cNvGrpSpPr/>
            <p:nvPr/>
          </p:nvGrpSpPr>
          <p:grpSpPr>
            <a:xfrm>
              <a:off x="5915833" y="2458195"/>
              <a:ext cx="163699" cy="168080"/>
              <a:chOff x="0" y="0"/>
              <a:chExt cx="248616" cy="255270"/>
            </a:xfrm>
          </p:grpSpPr>
          <p:sp>
            <p:nvSpPr>
              <p:cNvPr id="142" name="Freeform 142"/>
              <p:cNvSpPr/>
              <p:nvPr/>
            </p:nvSpPr>
            <p:spPr>
              <a:xfrm>
                <a:off x="47582" y="50800"/>
                <a:ext cx="153903" cy="154234"/>
              </a:xfrm>
              <a:custGeom>
                <a:avLst/>
                <a:gdLst/>
                <a:ahLst/>
                <a:cxnLst/>
                <a:rect l="l" t="t" r="r" b="b"/>
                <a:pathLst>
                  <a:path w="153903" h="154234">
                    <a:moveTo>
                      <a:pt x="82079" y="0"/>
                    </a:moveTo>
                    <a:cubicBezTo>
                      <a:pt x="151073" y="45720"/>
                      <a:pt x="155831" y="63500"/>
                      <a:pt x="153452" y="80010"/>
                    </a:cubicBezTo>
                    <a:cubicBezTo>
                      <a:pt x="151073" y="100330"/>
                      <a:pt x="135609" y="130810"/>
                      <a:pt x="118955" y="142240"/>
                    </a:cubicBezTo>
                    <a:cubicBezTo>
                      <a:pt x="102301" y="152400"/>
                      <a:pt x="68994" y="154940"/>
                      <a:pt x="51151" y="146050"/>
                    </a:cubicBezTo>
                    <a:cubicBezTo>
                      <a:pt x="33307" y="137160"/>
                      <a:pt x="14275" y="109220"/>
                      <a:pt x="10706" y="88900"/>
                    </a:cubicBezTo>
                    <a:cubicBezTo>
                      <a:pt x="7137" y="67310"/>
                      <a:pt x="17843" y="35560"/>
                      <a:pt x="32118" y="20320"/>
                    </a:cubicBezTo>
                    <a:cubicBezTo>
                      <a:pt x="46393" y="6350"/>
                      <a:pt x="77321" y="-2540"/>
                      <a:pt x="97543" y="1270"/>
                    </a:cubicBezTo>
                    <a:cubicBezTo>
                      <a:pt x="116576" y="6350"/>
                      <a:pt x="141557" y="27940"/>
                      <a:pt x="148694" y="48260"/>
                    </a:cubicBezTo>
                    <a:cubicBezTo>
                      <a:pt x="155831" y="67310"/>
                      <a:pt x="149884" y="101600"/>
                      <a:pt x="141557" y="119380"/>
                    </a:cubicBezTo>
                    <a:cubicBezTo>
                      <a:pt x="133230" y="133350"/>
                      <a:pt x="117766" y="143510"/>
                      <a:pt x="104681" y="148590"/>
                    </a:cubicBezTo>
                    <a:cubicBezTo>
                      <a:pt x="91596" y="153670"/>
                      <a:pt x="77321" y="156210"/>
                      <a:pt x="64236" y="152400"/>
                    </a:cubicBezTo>
                    <a:cubicBezTo>
                      <a:pt x="48772" y="149860"/>
                      <a:pt x="29739" y="140970"/>
                      <a:pt x="19033" y="128270"/>
                    </a:cubicBezTo>
                    <a:cubicBezTo>
                      <a:pt x="8327" y="115570"/>
                      <a:pt x="0" y="93980"/>
                      <a:pt x="0" y="76200"/>
                    </a:cubicBezTo>
                    <a:cubicBezTo>
                      <a:pt x="0" y="59690"/>
                      <a:pt x="8327" y="38100"/>
                      <a:pt x="17843" y="25400"/>
                    </a:cubicBezTo>
                    <a:cubicBezTo>
                      <a:pt x="28549" y="12700"/>
                      <a:pt x="63046" y="0"/>
                      <a:pt x="63046" y="0"/>
                    </a:cubicBezTo>
                  </a:path>
                </a:pathLst>
              </a:custGeom>
              <a:solidFill>
                <a:srgbClr val="E7191F"/>
              </a:solidFill>
              <a:ln cap="sq">
                <a:noFill/>
                <a:prstDash val="solid"/>
                <a:miter/>
              </a:ln>
            </p:spPr>
          </p:sp>
        </p:grpSp>
        <p:grpSp>
          <p:nvGrpSpPr>
            <p:cNvPr id="143" name="Group 143"/>
            <p:cNvGrpSpPr/>
            <p:nvPr/>
          </p:nvGrpSpPr>
          <p:grpSpPr>
            <a:xfrm>
              <a:off x="5916616" y="3521866"/>
              <a:ext cx="155083" cy="162226"/>
              <a:chOff x="0" y="0"/>
              <a:chExt cx="235531" cy="246380"/>
            </a:xfrm>
          </p:grpSpPr>
          <p:sp>
            <p:nvSpPr>
              <p:cNvPr id="144" name="Freeform 144"/>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45" name="Group 145"/>
            <p:cNvGrpSpPr/>
            <p:nvPr/>
          </p:nvGrpSpPr>
          <p:grpSpPr>
            <a:xfrm>
              <a:off x="5916616" y="4413275"/>
              <a:ext cx="155083" cy="162226"/>
              <a:chOff x="0" y="0"/>
              <a:chExt cx="235531" cy="246380"/>
            </a:xfrm>
          </p:grpSpPr>
          <p:sp>
            <p:nvSpPr>
              <p:cNvPr id="146" name="Freeform 146"/>
              <p:cNvSpPr/>
              <p:nvPr/>
            </p:nvSpPr>
            <p:spPr>
              <a:xfrm>
                <a:off x="47582" y="50746"/>
                <a:ext cx="139178" cy="147163"/>
              </a:xfrm>
              <a:custGeom>
                <a:avLst/>
                <a:gdLst/>
                <a:ahLst/>
                <a:cxnLst/>
                <a:rect l="l" t="t" r="r" b="b"/>
                <a:pathLst>
                  <a:path w="139178" h="147163">
                    <a:moveTo>
                      <a:pt x="139178" y="52124"/>
                    </a:moveTo>
                    <a:cubicBezTo>
                      <a:pt x="121334" y="132134"/>
                      <a:pt x="113007" y="139754"/>
                      <a:pt x="101112" y="14356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402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47" name="Group 147"/>
            <p:cNvGrpSpPr/>
            <p:nvPr/>
          </p:nvGrpSpPr>
          <p:grpSpPr>
            <a:xfrm>
              <a:off x="7496427" y="4419128"/>
              <a:ext cx="155083" cy="162226"/>
              <a:chOff x="0" y="0"/>
              <a:chExt cx="235531" cy="246380"/>
            </a:xfrm>
          </p:grpSpPr>
          <p:sp>
            <p:nvSpPr>
              <p:cNvPr id="148" name="Freeform 148"/>
              <p:cNvSpPr/>
              <p:nvPr/>
            </p:nvSpPr>
            <p:spPr>
              <a:xfrm>
                <a:off x="47429" y="50749"/>
                <a:ext cx="139331" cy="147533"/>
              </a:xfrm>
              <a:custGeom>
                <a:avLst/>
                <a:gdLst/>
                <a:ahLst/>
                <a:cxnLst/>
                <a:rect l="l" t="t" r="r" b="b"/>
                <a:pathLst>
                  <a:path w="139331" h="147533">
                    <a:moveTo>
                      <a:pt x="139331" y="52121"/>
                    </a:moveTo>
                    <a:cubicBezTo>
                      <a:pt x="121487" y="133401"/>
                      <a:pt x="113160" y="141021"/>
                      <a:pt x="101265" y="144831"/>
                    </a:cubicBezTo>
                    <a:cubicBezTo>
                      <a:pt x="84611" y="149911"/>
                      <a:pt x="50114" y="147371"/>
                      <a:pt x="34650" y="141021"/>
                    </a:cubicBezTo>
                    <a:cubicBezTo>
                      <a:pt x="22755" y="134671"/>
                      <a:pt x="15617" y="124511"/>
                      <a:pt x="10859" y="114351"/>
                    </a:cubicBezTo>
                    <a:cubicBezTo>
                      <a:pt x="4911" y="104191"/>
                      <a:pt x="-1036" y="92761"/>
                      <a:pt x="153" y="80061"/>
                    </a:cubicBezTo>
                    <a:cubicBezTo>
                      <a:pt x="1343" y="61011"/>
                      <a:pt x="15617" y="27991"/>
                      <a:pt x="27513" y="15291"/>
                    </a:cubicBezTo>
                    <a:cubicBezTo>
                      <a:pt x="35840" y="6401"/>
                      <a:pt x="46546" y="1321"/>
                      <a:pt x="58441" y="51"/>
                    </a:cubicBezTo>
                    <a:cubicBezTo>
                      <a:pt x="76284" y="-1219"/>
                      <a:pt x="121487" y="21641"/>
                      <a:pt x="121487" y="21641"/>
                    </a:cubicBezTo>
                  </a:path>
                </a:pathLst>
              </a:custGeom>
              <a:solidFill>
                <a:srgbClr val="E7191F"/>
              </a:solidFill>
              <a:ln cap="sq">
                <a:noFill/>
                <a:prstDash val="solid"/>
                <a:miter/>
              </a:ln>
            </p:spPr>
          </p:sp>
        </p:grpSp>
        <p:grpSp>
          <p:nvGrpSpPr>
            <p:cNvPr id="149" name="Group 149"/>
            <p:cNvGrpSpPr/>
            <p:nvPr/>
          </p:nvGrpSpPr>
          <p:grpSpPr>
            <a:xfrm>
              <a:off x="7484679" y="3273509"/>
              <a:ext cx="155083" cy="162226"/>
              <a:chOff x="0" y="0"/>
              <a:chExt cx="235531" cy="246380"/>
            </a:xfrm>
          </p:grpSpPr>
          <p:sp>
            <p:nvSpPr>
              <p:cNvPr id="150" name="Freeform 150"/>
              <p:cNvSpPr/>
              <p:nvPr/>
            </p:nvSpPr>
            <p:spPr>
              <a:xfrm>
                <a:off x="47428" y="50749"/>
                <a:ext cx="139331" cy="147879"/>
              </a:xfrm>
              <a:custGeom>
                <a:avLst/>
                <a:gdLst/>
                <a:ahLst/>
                <a:cxnLst/>
                <a:rect l="l" t="t" r="r" b="b"/>
                <a:pathLst>
                  <a:path w="139331" h="147879">
                    <a:moveTo>
                      <a:pt x="139332" y="52121"/>
                    </a:moveTo>
                    <a:cubicBezTo>
                      <a:pt x="121488" y="133401"/>
                      <a:pt x="111972" y="141021"/>
                      <a:pt x="100076" y="144831"/>
                    </a:cubicBezTo>
                    <a:cubicBezTo>
                      <a:pt x="84612" y="149911"/>
                      <a:pt x="50115" y="148641"/>
                      <a:pt x="34651" y="141021"/>
                    </a:cubicBezTo>
                    <a:cubicBezTo>
                      <a:pt x="22756" y="134671"/>
                      <a:pt x="15618" y="124511"/>
                      <a:pt x="9670" y="114351"/>
                    </a:cubicBezTo>
                    <a:cubicBezTo>
                      <a:pt x="4912" y="104191"/>
                      <a:pt x="-1035" y="92761"/>
                      <a:pt x="154" y="80061"/>
                    </a:cubicBezTo>
                    <a:cubicBezTo>
                      <a:pt x="1344" y="61011"/>
                      <a:pt x="15618" y="27991"/>
                      <a:pt x="27514" y="15291"/>
                    </a:cubicBezTo>
                    <a:cubicBezTo>
                      <a:pt x="35841" y="640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51" name="Group 151"/>
            <p:cNvGrpSpPr/>
            <p:nvPr/>
          </p:nvGrpSpPr>
          <p:grpSpPr>
            <a:xfrm>
              <a:off x="7484679" y="2249141"/>
              <a:ext cx="155083" cy="162226"/>
              <a:chOff x="0" y="0"/>
              <a:chExt cx="235531" cy="246380"/>
            </a:xfrm>
          </p:grpSpPr>
          <p:sp>
            <p:nvSpPr>
              <p:cNvPr id="152" name="Freeform 152"/>
              <p:cNvSpPr/>
              <p:nvPr/>
            </p:nvSpPr>
            <p:spPr>
              <a:xfrm>
                <a:off x="47428" y="50746"/>
                <a:ext cx="139331" cy="147477"/>
              </a:xfrm>
              <a:custGeom>
                <a:avLst/>
                <a:gdLst/>
                <a:ahLst/>
                <a:cxnLst/>
                <a:rect l="l" t="t" r="r" b="b"/>
                <a:pathLst>
                  <a:path w="139331" h="147477">
                    <a:moveTo>
                      <a:pt x="139332" y="52124"/>
                    </a:moveTo>
                    <a:cubicBezTo>
                      <a:pt x="121488" y="133404"/>
                      <a:pt x="111972" y="139754"/>
                      <a:pt x="100076" y="144834"/>
                    </a:cubicBezTo>
                    <a:cubicBezTo>
                      <a:pt x="84612" y="149914"/>
                      <a:pt x="50115" y="147374"/>
                      <a:pt x="34651" y="139754"/>
                    </a:cubicBezTo>
                    <a:cubicBezTo>
                      <a:pt x="22756" y="134674"/>
                      <a:pt x="15618" y="124514"/>
                      <a:pt x="9670" y="114354"/>
                    </a:cubicBezTo>
                    <a:cubicBezTo>
                      <a:pt x="4912" y="104194"/>
                      <a:pt x="-1035" y="92764"/>
                      <a:pt x="154" y="78794"/>
                    </a:cubicBezTo>
                    <a:cubicBezTo>
                      <a:pt x="1344" y="61014"/>
                      <a:pt x="15618" y="27994"/>
                      <a:pt x="27514" y="15294"/>
                    </a:cubicBezTo>
                    <a:cubicBezTo>
                      <a:pt x="35841" y="5134"/>
                      <a:pt x="46547" y="54"/>
                      <a:pt x="58442" y="54"/>
                    </a:cubicBezTo>
                    <a:cubicBezTo>
                      <a:pt x="75096" y="-1216"/>
                      <a:pt x="121488" y="20374"/>
                      <a:pt x="121488" y="20374"/>
                    </a:cubicBezTo>
                  </a:path>
                </a:pathLst>
              </a:custGeom>
              <a:solidFill>
                <a:srgbClr val="E7191F"/>
              </a:solidFill>
              <a:ln cap="sq">
                <a:noFill/>
                <a:prstDash val="solid"/>
                <a:miter/>
              </a:ln>
            </p:spPr>
          </p:sp>
        </p:grpSp>
        <p:grpSp>
          <p:nvGrpSpPr>
            <p:cNvPr id="153" name="Group 153"/>
            <p:cNvGrpSpPr/>
            <p:nvPr/>
          </p:nvGrpSpPr>
          <p:grpSpPr>
            <a:xfrm>
              <a:off x="7488595" y="1160384"/>
              <a:ext cx="151950" cy="166408"/>
              <a:chOff x="0" y="0"/>
              <a:chExt cx="230773" cy="252730"/>
            </a:xfrm>
          </p:grpSpPr>
          <p:sp>
            <p:nvSpPr>
              <p:cNvPr id="154" name="Freeform 154"/>
              <p:cNvSpPr/>
              <p:nvPr/>
            </p:nvSpPr>
            <p:spPr>
              <a:xfrm>
                <a:off x="43976" y="50749"/>
                <a:ext cx="136836" cy="152154"/>
              </a:xfrm>
              <a:custGeom>
                <a:avLst/>
                <a:gdLst/>
                <a:ahLst/>
                <a:cxnLst/>
                <a:rect l="l" t="t" r="r" b="b"/>
                <a:pathLst>
                  <a:path w="136836" h="152154">
                    <a:moveTo>
                      <a:pt x="136836" y="53391"/>
                    </a:moveTo>
                    <a:cubicBezTo>
                      <a:pt x="133267" y="106731"/>
                      <a:pt x="113045" y="135941"/>
                      <a:pt x="97581" y="144831"/>
                    </a:cubicBezTo>
                    <a:cubicBezTo>
                      <a:pt x="86875" y="151181"/>
                      <a:pt x="76169" y="153721"/>
                      <a:pt x="64273" y="151181"/>
                    </a:cubicBezTo>
                    <a:cubicBezTo>
                      <a:pt x="47619" y="148641"/>
                      <a:pt x="17881" y="133401"/>
                      <a:pt x="7175" y="114351"/>
                    </a:cubicBezTo>
                    <a:cubicBezTo>
                      <a:pt x="-2342" y="96571"/>
                      <a:pt x="-1152" y="62281"/>
                      <a:pt x="3606" y="44501"/>
                    </a:cubicBezTo>
                    <a:cubicBezTo>
                      <a:pt x="7175" y="31801"/>
                      <a:pt x="15502" y="22911"/>
                      <a:pt x="25018" y="15291"/>
                    </a:cubicBezTo>
                    <a:cubicBezTo>
                      <a:pt x="33345" y="7671"/>
                      <a:pt x="44051" y="1321"/>
                      <a:pt x="55946" y="51"/>
                    </a:cubicBezTo>
                    <a:cubicBezTo>
                      <a:pt x="72600" y="-1219"/>
                      <a:pt x="118993" y="21641"/>
                      <a:pt x="118993" y="21641"/>
                    </a:cubicBezTo>
                  </a:path>
                </a:pathLst>
              </a:custGeom>
              <a:solidFill>
                <a:srgbClr val="E7191F"/>
              </a:solidFill>
              <a:ln cap="sq">
                <a:noFill/>
                <a:prstDash val="solid"/>
                <a:miter/>
              </a:ln>
            </p:spPr>
          </p:sp>
        </p:grpSp>
      </p:grpSp>
      <p:sp>
        <p:nvSpPr>
          <p:cNvPr id="155" name="TextBox 155"/>
          <p:cNvSpPr txBox="1"/>
          <p:nvPr/>
        </p:nvSpPr>
        <p:spPr>
          <a:xfrm>
            <a:off x="704493" y="1830392"/>
            <a:ext cx="10075308" cy="1163028"/>
          </a:xfrm>
          <a:prstGeom prst="rect">
            <a:avLst/>
          </a:prstGeom>
        </p:spPr>
        <p:txBody>
          <a:bodyPr lIns="0" tIns="0" rIns="0" bIns="0" rtlCol="0" anchor="t">
            <a:spAutoFit/>
          </a:bodyPr>
          <a:lstStyle/>
          <a:p>
            <a:pPr algn="l">
              <a:lnSpc>
                <a:spcPts val="9634"/>
              </a:lnSpc>
              <a:spcBef>
                <a:spcPct val="0"/>
              </a:spcBef>
            </a:pPr>
            <a:r>
              <a:rPr lang="en-US" sz="6882">
                <a:solidFill>
                  <a:srgbClr val="004068"/>
                </a:solidFill>
                <a:latin typeface="Anton"/>
                <a:ea typeface="Anton"/>
                <a:cs typeface="Anton"/>
                <a:sym typeface="Anton"/>
              </a:rPr>
              <a:t>Scanning </a:t>
            </a:r>
          </a:p>
        </p:txBody>
      </p:sp>
      <p:sp>
        <p:nvSpPr>
          <p:cNvPr id="156" name="TextBox 156"/>
          <p:cNvSpPr txBox="1"/>
          <p:nvPr/>
        </p:nvSpPr>
        <p:spPr>
          <a:xfrm>
            <a:off x="704493" y="3355370"/>
            <a:ext cx="10234465" cy="895673"/>
          </a:xfrm>
          <a:prstGeom prst="rect">
            <a:avLst/>
          </a:prstGeom>
        </p:spPr>
        <p:txBody>
          <a:bodyPr lIns="0" tIns="0" rIns="0" bIns="0" rtlCol="0" anchor="t">
            <a:spAutoFit/>
          </a:bodyPr>
          <a:lstStyle/>
          <a:p>
            <a:pPr marL="563996" lvl="1" indent="-281998" algn="l">
              <a:lnSpc>
                <a:spcPts val="3657"/>
              </a:lnSpc>
              <a:buFont typeface="Arial"/>
              <a:buChar char="•"/>
            </a:pPr>
            <a:r>
              <a:rPr lang="en-US" sz="2612" dirty="0">
                <a:solidFill>
                  <a:srgbClr val="004068"/>
                </a:solidFill>
                <a:latin typeface="Anton"/>
                <a:ea typeface="Anton"/>
                <a:cs typeface="Anton"/>
                <a:sym typeface="Anton"/>
              </a:rPr>
              <a:t>if the button is pressed we need to get the location of the button , means the corresponding ROW AND COLUMNS NUMBER .</a:t>
            </a:r>
          </a:p>
        </p:txBody>
      </p:sp>
      <p:sp>
        <p:nvSpPr>
          <p:cNvPr id="157" name="TextBox 157"/>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58" name="TextBox 158"/>
          <p:cNvSpPr txBox="1"/>
          <p:nvPr/>
        </p:nvSpPr>
        <p:spPr>
          <a:xfrm>
            <a:off x="704493" y="4612992"/>
            <a:ext cx="10234465" cy="438473"/>
          </a:xfrm>
          <a:prstGeom prst="rect">
            <a:avLst/>
          </a:prstGeom>
        </p:spPr>
        <p:txBody>
          <a:bodyPr lIns="0" tIns="0" rIns="0" bIns="0" rtlCol="0" anchor="t">
            <a:spAutoFit/>
          </a:bodyPr>
          <a:lstStyle/>
          <a:p>
            <a:pPr marL="563996" lvl="1" indent="-281998" algn="l">
              <a:lnSpc>
                <a:spcPts val="3657"/>
              </a:lnSpc>
              <a:buFont typeface="Arial"/>
              <a:buChar char="•"/>
            </a:pPr>
            <a:r>
              <a:rPr lang="en-US" sz="2612">
                <a:solidFill>
                  <a:srgbClr val="004068"/>
                </a:solidFill>
                <a:latin typeface="Anton"/>
                <a:ea typeface="Anton"/>
                <a:cs typeface="Anton"/>
                <a:sym typeface="Anton"/>
              </a:rPr>
              <a:t>Scan process starts by setting all the rows and columns as input pins .</a:t>
            </a:r>
          </a:p>
        </p:txBody>
      </p:sp>
      <p:sp>
        <p:nvSpPr>
          <p:cNvPr id="159" name="TextBox 159"/>
          <p:cNvSpPr txBox="1"/>
          <p:nvPr/>
        </p:nvSpPr>
        <p:spPr>
          <a:xfrm>
            <a:off x="820646" y="5413415"/>
            <a:ext cx="10234465" cy="895673"/>
          </a:xfrm>
          <a:prstGeom prst="rect">
            <a:avLst/>
          </a:prstGeom>
        </p:spPr>
        <p:txBody>
          <a:bodyPr lIns="0" tIns="0" rIns="0" bIns="0" rtlCol="0" anchor="t">
            <a:spAutoFit/>
          </a:bodyPr>
          <a:lstStyle/>
          <a:p>
            <a:pPr marL="563996" lvl="1" indent="-281998" algn="l">
              <a:lnSpc>
                <a:spcPts val="3657"/>
              </a:lnSpc>
              <a:buFont typeface="Arial"/>
              <a:buChar char="•"/>
            </a:pPr>
            <a:r>
              <a:rPr lang="en-US" sz="2612">
                <a:solidFill>
                  <a:srgbClr val="004068"/>
                </a:solidFill>
                <a:latin typeface="Anton"/>
                <a:ea typeface="Anton"/>
                <a:cs typeface="Anton"/>
                <a:sym typeface="Anton"/>
              </a:rPr>
              <a:t>columns pins are connected to external pull up resistors to pull these pins to logic high values .</a:t>
            </a:r>
          </a:p>
        </p:txBody>
      </p:sp>
      <p:sp>
        <p:nvSpPr>
          <p:cNvPr id="160" name="TextBox 160"/>
          <p:cNvSpPr txBox="1"/>
          <p:nvPr/>
        </p:nvSpPr>
        <p:spPr>
          <a:xfrm>
            <a:off x="820646" y="6500014"/>
            <a:ext cx="10234465" cy="895673"/>
          </a:xfrm>
          <a:prstGeom prst="rect">
            <a:avLst/>
          </a:prstGeom>
        </p:spPr>
        <p:txBody>
          <a:bodyPr lIns="0" tIns="0" rIns="0" bIns="0" rtlCol="0" anchor="t">
            <a:spAutoFit/>
          </a:bodyPr>
          <a:lstStyle/>
          <a:p>
            <a:pPr marL="563996" lvl="1" indent="-281998" algn="l">
              <a:lnSpc>
                <a:spcPts val="3657"/>
              </a:lnSpc>
              <a:buFont typeface="Arial"/>
              <a:buChar char="•"/>
            </a:pPr>
            <a:r>
              <a:rPr lang="en-US" sz="2612">
                <a:solidFill>
                  <a:srgbClr val="004068"/>
                </a:solidFill>
                <a:latin typeface="Anton"/>
                <a:ea typeface="Anton"/>
                <a:cs typeface="Anton"/>
                <a:sym typeface="Anton"/>
              </a:rPr>
              <a:t>to scan switches in a row, MC configures it as output and sets it to low , then checks one at a time .</a:t>
            </a:r>
          </a:p>
        </p:txBody>
      </p:sp>
      <p:sp>
        <p:nvSpPr>
          <p:cNvPr id="161" name="TextBox 161"/>
          <p:cNvSpPr txBox="1"/>
          <p:nvPr/>
        </p:nvSpPr>
        <p:spPr>
          <a:xfrm>
            <a:off x="820646" y="7672125"/>
            <a:ext cx="16743079" cy="895673"/>
          </a:xfrm>
          <a:prstGeom prst="rect">
            <a:avLst/>
          </a:prstGeom>
        </p:spPr>
        <p:txBody>
          <a:bodyPr lIns="0" tIns="0" rIns="0" bIns="0" rtlCol="0" anchor="t">
            <a:spAutoFit/>
          </a:bodyPr>
          <a:lstStyle/>
          <a:p>
            <a:pPr marL="563996" lvl="1" indent="-281998" algn="l">
              <a:lnSpc>
                <a:spcPts val="3657"/>
              </a:lnSpc>
              <a:buFont typeface="Arial"/>
              <a:buChar char="•"/>
            </a:pPr>
            <a:r>
              <a:rPr lang="en-US" sz="2612">
                <a:solidFill>
                  <a:srgbClr val="004068"/>
                </a:solidFill>
                <a:latin typeface="Anton"/>
                <a:ea typeface="Anton"/>
                <a:cs typeface="Anton"/>
                <a:sym typeface="Anton"/>
              </a:rPr>
              <a:t>If a column line goes low , MC detects a pressed switch , it will be the switch connected between this row and column pins otherwise , no pressed switch , no pressed switch and goes to scan next row and so 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sp>
        <p:nvSpPr>
          <p:cNvPr id="7" name="TextBox 7"/>
          <p:cNvSpPr txBox="1"/>
          <p:nvPr/>
        </p:nvSpPr>
        <p:spPr>
          <a:xfrm>
            <a:off x="7971642" y="1576896"/>
            <a:ext cx="2467758" cy="1432436"/>
          </a:xfrm>
          <a:prstGeom prst="rect">
            <a:avLst/>
          </a:prstGeom>
        </p:spPr>
        <p:txBody>
          <a:bodyPr wrap="square" lIns="0" tIns="0" rIns="0" bIns="0" rtlCol="0" anchor="t">
            <a:spAutoFit/>
          </a:bodyPr>
          <a:lstStyle/>
          <a:p>
            <a:pPr algn="ctr">
              <a:lnSpc>
                <a:spcPts val="11700"/>
              </a:lnSpc>
              <a:spcBef>
                <a:spcPct val="0"/>
              </a:spcBef>
            </a:pPr>
            <a:r>
              <a:rPr lang="en-US" sz="8357" dirty="0">
                <a:solidFill>
                  <a:srgbClr val="FFFFFF"/>
                </a:solidFill>
                <a:latin typeface="Anton"/>
                <a:ea typeface="Anton"/>
                <a:cs typeface="Anton"/>
                <a:sym typeface="Anton"/>
              </a:rPr>
              <a:t>Hello!</a:t>
            </a:r>
          </a:p>
        </p:txBody>
      </p:sp>
      <p:sp>
        <p:nvSpPr>
          <p:cNvPr id="8" name="TextBox 8"/>
          <p:cNvSpPr txBox="1"/>
          <p:nvPr/>
        </p:nvSpPr>
        <p:spPr>
          <a:xfrm>
            <a:off x="5006556" y="3361757"/>
            <a:ext cx="7871243" cy="920115"/>
          </a:xfrm>
          <a:prstGeom prst="rect">
            <a:avLst/>
          </a:prstGeom>
        </p:spPr>
        <p:txBody>
          <a:bodyPr wrap="square" lIns="0" tIns="0" rIns="0" bIns="0" rtlCol="0" anchor="t">
            <a:spAutoFit/>
          </a:bodyPr>
          <a:lstStyle/>
          <a:p>
            <a:pPr algn="ctr">
              <a:lnSpc>
                <a:spcPts val="7559"/>
              </a:lnSpc>
              <a:spcBef>
                <a:spcPct val="0"/>
              </a:spcBef>
            </a:pPr>
            <a:r>
              <a:rPr lang="en-US" sz="5400" dirty="0">
                <a:solidFill>
                  <a:srgbClr val="FFFFFF"/>
                </a:solidFill>
                <a:latin typeface="Anton"/>
                <a:ea typeface="Anton"/>
                <a:cs typeface="Anton"/>
                <a:sym typeface="Anton"/>
              </a:rPr>
              <a:t>Instructor: Mohamed Magdy</a:t>
            </a:r>
          </a:p>
        </p:txBody>
      </p:sp>
      <p:sp>
        <p:nvSpPr>
          <p:cNvPr id="9" name="TextBox 9"/>
          <p:cNvSpPr txBox="1"/>
          <p:nvPr/>
        </p:nvSpPr>
        <p:spPr>
          <a:xfrm>
            <a:off x="1555164" y="4701082"/>
            <a:ext cx="15056435" cy="873180"/>
          </a:xfrm>
          <a:prstGeom prst="rect">
            <a:avLst/>
          </a:prstGeom>
        </p:spPr>
        <p:txBody>
          <a:bodyPr wrap="square" lIns="0" tIns="0" rIns="0" bIns="0" rtlCol="0" anchor="t">
            <a:spAutoFit/>
          </a:bodyPr>
          <a:lstStyle/>
          <a:p>
            <a:pPr algn="ctr">
              <a:lnSpc>
                <a:spcPts val="7124"/>
              </a:lnSpc>
              <a:spcBef>
                <a:spcPct val="0"/>
              </a:spcBef>
            </a:pPr>
            <a:r>
              <a:rPr lang="en-US" sz="5089" dirty="0">
                <a:solidFill>
                  <a:srgbClr val="FFFFFF"/>
                </a:solidFill>
                <a:latin typeface="Anton"/>
                <a:ea typeface="Anton"/>
                <a:cs typeface="Anton"/>
                <a:sym typeface="Anton"/>
              </a:rPr>
              <a:t>Cairo University, Electrical Engineering ( EPE ) Department.</a:t>
            </a:r>
          </a:p>
        </p:txBody>
      </p:sp>
      <p:sp>
        <p:nvSpPr>
          <p:cNvPr id="10" name="TextBox 10"/>
          <p:cNvSpPr txBox="1"/>
          <p:nvPr/>
        </p:nvSpPr>
        <p:spPr>
          <a:xfrm>
            <a:off x="3994412" y="6031572"/>
            <a:ext cx="10299176" cy="669979"/>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Anton"/>
                <a:ea typeface="Anton"/>
                <a:cs typeface="Anton"/>
                <a:sym typeface="Anton"/>
              </a:rPr>
              <a:t>Contact me: mohamed.naem04@eng-st.cu.edu.eg </a:t>
            </a:r>
          </a:p>
        </p:txBody>
      </p:sp>
      <p:sp>
        <p:nvSpPr>
          <p:cNvPr id="11" name="TextBox 11"/>
          <p:cNvSpPr txBox="1"/>
          <p:nvPr/>
        </p:nvSpPr>
        <p:spPr>
          <a:xfrm>
            <a:off x="5402635" y="7203801"/>
            <a:ext cx="7000604" cy="669979"/>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Anton"/>
                <a:ea typeface="Anton"/>
                <a:cs typeface="Anton"/>
                <a:sym typeface="Anton"/>
              </a:rPr>
              <a:t>LinkedIn: </a:t>
            </a:r>
            <a:r>
              <a:rPr lang="en-US" sz="3999" u="sng">
                <a:solidFill>
                  <a:srgbClr val="FFFFFF"/>
                </a:solidFill>
                <a:latin typeface="Anton"/>
                <a:ea typeface="Anton"/>
                <a:cs typeface="Anton"/>
                <a:sym typeface="Anton"/>
                <a:hlinkClick r:id="rId7" tooltip="https://www.linkedin.com/in/mohamed-magdy-951595287/"/>
              </a:rPr>
              <a:t>https://shorturl.at/hgsIP</a:t>
            </a:r>
          </a:p>
        </p:txBody>
      </p:sp>
      <p:sp>
        <p:nvSpPr>
          <p:cNvPr id="12" name="TextBox 12"/>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pic>
        <p:nvPicPr>
          <p:cNvPr id="12" name="Picture 12"/>
          <p:cNvPicPr>
            <a:picLocks noChangeAspect="1"/>
          </p:cNvPicPr>
          <p:nvPr/>
        </p:nvPicPr>
        <p:blipFill>
          <a:blip r:embed="rId9"/>
          <a:srcRect/>
          <a:stretch>
            <a:fillRect/>
          </a:stretch>
        </p:blipFill>
        <p:spPr>
          <a:xfrm>
            <a:off x="6749216" y="4038134"/>
            <a:ext cx="4254691" cy="3956862"/>
          </a:xfrm>
          <a:prstGeom prst="rect">
            <a:avLst/>
          </a:prstGeom>
        </p:spPr>
      </p:pic>
      <p:sp>
        <p:nvSpPr>
          <p:cNvPr id="13" name="TextBox 13"/>
          <p:cNvSpPr txBox="1"/>
          <p:nvPr/>
        </p:nvSpPr>
        <p:spPr>
          <a:xfrm>
            <a:off x="3462720" y="178016"/>
            <a:ext cx="10915608" cy="2964768"/>
          </a:xfrm>
          <a:prstGeom prst="rect">
            <a:avLst/>
          </a:prstGeom>
        </p:spPr>
        <p:txBody>
          <a:bodyPr lIns="0" tIns="0" rIns="0" bIns="0" rtlCol="0" anchor="t">
            <a:spAutoFit/>
          </a:bodyPr>
          <a:lstStyle/>
          <a:p>
            <a:pPr algn="ctr">
              <a:lnSpc>
                <a:spcPts val="24178"/>
              </a:lnSpc>
              <a:spcBef>
                <a:spcPct val="0"/>
              </a:spcBef>
            </a:pPr>
            <a:r>
              <a:rPr lang="en-US" sz="17270">
                <a:solidFill>
                  <a:srgbClr val="FFFFFF"/>
                </a:solidFill>
                <a:latin typeface="Anton"/>
                <a:ea typeface="Anton"/>
                <a:cs typeface="Anton"/>
                <a:sym typeface="Anton"/>
              </a:rPr>
              <a:t>Coding time </a:t>
            </a:r>
          </a:p>
        </p:txBody>
      </p:sp>
      <p:sp>
        <p:nvSpPr>
          <p:cNvPr id="14" name="TextBox 14"/>
          <p:cNvSpPr txBox="1"/>
          <p:nvPr/>
        </p:nvSpPr>
        <p:spPr>
          <a:xfrm>
            <a:off x="7874655" y="10009796"/>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1646779" y="1028700"/>
            <a:ext cx="5974200" cy="6885909"/>
          </a:xfrm>
          <a:custGeom>
            <a:avLst/>
            <a:gdLst/>
            <a:ahLst/>
            <a:cxnLst/>
            <a:rect l="l" t="t" r="r" b="b"/>
            <a:pathLst>
              <a:path w="5974200" h="6885909">
                <a:moveTo>
                  <a:pt x="0" y="0"/>
                </a:moveTo>
                <a:lnTo>
                  <a:pt x="5974200" y="0"/>
                </a:lnTo>
                <a:lnTo>
                  <a:pt x="5974200" y="6885909"/>
                </a:lnTo>
                <a:lnTo>
                  <a:pt x="0" y="6885909"/>
                </a:lnTo>
                <a:lnTo>
                  <a:pt x="0" y="0"/>
                </a:lnTo>
                <a:close/>
              </a:path>
            </a:pathLst>
          </a:custGeom>
          <a:blipFill>
            <a:blip r:embed="rId9"/>
            <a:stretch>
              <a:fillRect r="-77665"/>
            </a:stretch>
          </a:blipFill>
        </p:spPr>
      </p:sp>
      <p:sp>
        <p:nvSpPr>
          <p:cNvPr id="13" name="TextBox 13"/>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4" name="TextBox 14"/>
          <p:cNvSpPr txBox="1"/>
          <p:nvPr/>
        </p:nvSpPr>
        <p:spPr>
          <a:xfrm>
            <a:off x="1706392" y="3655088"/>
            <a:ext cx="2938698"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File.h</a:t>
            </a:r>
          </a:p>
        </p:txBody>
      </p:sp>
      <p:sp>
        <p:nvSpPr>
          <p:cNvPr id="15" name="Freeform 15"/>
          <p:cNvSpPr/>
          <p:nvPr/>
        </p:nvSpPr>
        <p:spPr>
          <a:xfrm>
            <a:off x="5917577" y="4238736"/>
            <a:ext cx="4456715" cy="1292447"/>
          </a:xfrm>
          <a:custGeom>
            <a:avLst/>
            <a:gdLst/>
            <a:ahLst/>
            <a:cxnLst/>
            <a:rect l="l" t="t" r="r" b="b"/>
            <a:pathLst>
              <a:path w="4456715" h="1292447">
                <a:moveTo>
                  <a:pt x="0" y="0"/>
                </a:moveTo>
                <a:lnTo>
                  <a:pt x="4456715" y="0"/>
                </a:lnTo>
                <a:lnTo>
                  <a:pt x="4456715" y="1292447"/>
                </a:lnTo>
                <a:lnTo>
                  <a:pt x="0" y="1292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grpSp>
        <p:nvGrpSpPr>
          <p:cNvPr id="12" name="Group 12"/>
          <p:cNvGrpSpPr/>
          <p:nvPr/>
        </p:nvGrpSpPr>
        <p:grpSpPr>
          <a:xfrm>
            <a:off x="3715243" y="294776"/>
            <a:ext cx="5082474" cy="8597084"/>
            <a:chOff x="0" y="0"/>
            <a:chExt cx="6776632" cy="11462779"/>
          </a:xfrm>
        </p:grpSpPr>
        <p:sp>
          <p:nvSpPr>
            <p:cNvPr id="13" name="Freeform 13"/>
            <p:cNvSpPr/>
            <p:nvPr/>
          </p:nvSpPr>
          <p:spPr>
            <a:xfrm>
              <a:off x="0" y="0"/>
              <a:ext cx="6776632" cy="7703809"/>
            </a:xfrm>
            <a:custGeom>
              <a:avLst/>
              <a:gdLst/>
              <a:ahLst/>
              <a:cxnLst/>
              <a:rect l="l" t="t" r="r" b="b"/>
              <a:pathLst>
                <a:path w="6776632" h="7703809">
                  <a:moveTo>
                    <a:pt x="0" y="0"/>
                  </a:moveTo>
                  <a:lnTo>
                    <a:pt x="6776632" y="0"/>
                  </a:lnTo>
                  <a:lnTo>
                    <a:pt x="6776632" y="7703809"/>
                  </a:lnTo>
                  <a:lnTo>
                    <a:pt x="0" y="7703809"/>
                  </a:lnTo>
                  <a:lnTo>
                    <a:pt x="0" y="0"/>
                  </a:lnTo>
                  <a:close/>
                </a:path>
              </a:pathLst>
            </a:custGeom>
            <a:blipFill>
              <a:blip r:embed="rId9"/>
              <a:stretch>
                <a:fillRect r="-74914" b="-395"/>
              </a:stretch>
            </a:blipFill>
          </p:spPr>
        </p:sp>
        <p:sp>
          <p:nvSpPr>
            <p:cNvPr id="14" name="Freeform 14"/>
            <p:cNvSpPr/>
            <p:nvPr/>
          </p:nvSpPr>
          <p:spPr>
            <a:xfrm>
              <a:off x="0" y="7703809"/>
              <a:ext cx="6776632" cy="3758970"/>
            </a:xfrm>
            <a:custGeom>
              <a:avLst/>
              <a:gdLst/>
              <a:ahLst/>
              <a:cxnLst/>
              <a:rect l="l" t="t" r="r" b="b"/>
              <a:pathLst>
                <a:path w="6776632" h="3758970">
                  <a:moveTo>
                    <a:pt x="0" y="0"/>
                  </a:moveTo>
                  <a:lnTo>
                    <a:pt x="6776632" y="0"/>
                  </a:lnTo>
                  <a:lnTo>
                    <a:pt x="6776632" y="3758970"/>
                  </a:lnTo>
                  <a:lnTo>
                    <a:pt x="0" y="3758970"/>
                  </a:lnTo>
                  <a:lnTo>
                    <a:pt x="0" y="0"/>
                  </a:lnTo>
                  <a:close/>
                </a:path>
              </a:pathLst>
            </a:custGeom>
            <a:blipFill>
              <a:blip r:embed="rId10"/>
              <a:stretch>
                <a:fillRect t="-252" r="-35268" b="-58561"/>
              </a:stretch>
            </a:blipFill>
          </p:spPr>
        </p:sp>
      </p:grpSp>
      <p:sp>
        <p:nvSpPr>
          <p:cNvPr id="15" name="Freeform 15"/>
          <p:cNvSpPr/>
          <p:nvPr/>
        </p:nvSpPr>
        <p:spPr>
          <a:xfrm>
            <a:off x="9112041" y="2286107"/>
            <a:ext cx="8539885" cy="4614422"/>
          </a:xfrm>
          <a:custGeom>
            <a:avLst/>
            <a:gdLst/>
            <a:ahLst/>
            <a:cxnLst/>
            <a:rect l="l" t="t" r="r" b="b"/>
            <a:pathLst>
              <a:path w="8539885" h="4614422">
                <a:moveTo>
                  <a:pt x="0" y="0"/>
                </a:moveTo>
                <a:lnTo>
                  <a:pt x="8539885" y="0"/>
                </a:lnTo>
                <a:lnTo>
                  <a:pt x="8539885" y="4614422"/>
                </a:lnTo>
                <a:lnTo>
                  <a:pt x="0" y="4614422"/>
                </a:lnTo>
                <a:lnTo>
                  <a:pt x="0" y="0"/>
                </a:lnTo>
                <a:close/>
              </a:path>
            </a:pathLst>
          </a:custGeom>
          <a:blipFill>
            <a:blip r:embed="rId11"/>
            <a:stretch>
              <a:fillRect/>
            </a:stretch>
          </a:blipFill>
        </p:spPr>
      </p:sp>
      <p:sp>
        <p:nvSpPr>
          <p:cNvPr id="16" name="TextBox 16"/>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7" name="TextBox 17"/>
          <p:cNvSpPr txBox="1"/>
          <p:nvPr/>
        </p:nvSpPr>
        <p:spPr>
          <a:xfrm>
            <a:off x="481684" y="1872079"/>
            <a:ext cx="2919234"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File.c</a:t>
            </a:r>
          </a:p>
        </p:txBody>
      </p:sp>
      <p:sp>
        <p:nvSpPr>
          <p:cNvPr id="18" name="TextBox 18"/>
          <p:cNvSpPr txBox="1"/>
          <p:nvPr/>
        </p:nvSpPr>
        <p:spPr>
          <a:xfrm>
            <a:off x="12380173" y="6690979"/>
            <a:ext cx="2003622"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4*3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4414560" y="696972"/>
            <a:ext cx="9458879" cy="8038997"/>
          </a:xfrm>
          <a:custGeom>
            <a:avLst/>
            <a:gdLst/>
            <a:ahLst/>
            <a:cxnLst/>
            <a:rect l="l" t="t" r="r" b="b"/>
            <a:pathLst>
              <a:path w="9458879" h="8038997">
                <a:moveTo>
                  <a:pt x="0" y="0"/>
                </a:moveTo>
                <a:lnTo>
                  <a:pt x="9458880" y="0"/>
                </a:lnTo>
                <a:lnTo>
                  <a:pt x="9458880" y="8038997"/>
                </a:lnTo>
                <a:lnTo>
                  <a:pt x="0" y="8038997"/>
                </a:lnTo>
                <a:lnTo>
                  <a:pt x="0" y="0"/>
                </a:lnTo>
                <a:close/>
              </a:path>
            </a:pathLst>
          </a:custGeom>
          <a:blipFill>
            <a:blip r:embed="rId9"/>
            <a:stretch>
              <a:fillRect r="-31256"/>
            </a:stretch>
          </a:blipFill>
        </p:spPr>
      </p:sp>
      <p:sp>
        <p:nvSpPr>
          <p:cNvPr id="13" name="TextBox 13"/>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4" name="TextBox 14"/>
          <p:cNvSpPr txBox="1"/>
          <p:nvPr/>
        </p:nvSpPr>
        <p:spPr>
          <a:xfrm>
            <a:off x="481684" y="1872079"/>
            <a:ext cx="2919234"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File.c</a:t>
            </a:r>
          </a:p>
        </p:txBody>
      </p:sp>
      <p:sp>
        <p:nvSpPr>
          <p:cNvPr id="15" name="TextBox 15"/>
          <p:cNvSpPr txBox="1"/>
          <p:nvPr/>
        </p:nvSpPr>
        <p:spPr>
          <a:xfrm>
            <a:off x="14686252" y="3988695"/>
            <a:ext cx="2003622"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4*4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Freeform 12"/>
          <p:cNvSpPr/>
          <p:nvPr/>
        </p:nvSpPr>
        <p:spPr>
          <a:xfrm>
            <a:off x="7665485" y="3415744"/>
            <a:ext cx="3635987" cy="4114800"/>
          </a:xfrm>
          <a:custGeom>
            <a:avLst/>
            <a:gdLst/>
            <a:ahLst/>
            <a:cxnLst/>
            <a:rect l="l" t="t" r="r" b="b"/>
            <a:pathLst>
              <a:path w="3635987" h="4114800">
                <a:moveTo>
                  <a:pt x="0" y="0"/>
                </a:moveTo>
                <a:lnTo>
                  <a:pt x="3635987" y="0"/>
                </a:lnTo>
                <a:lnTo>
                  <a:pt x="363598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4534395" y="6520"/>
            <a:ext cx="9231417" cy="2964768"/>
          </a:xfrm>
          <a:prstGeom prst="rect">
            <a:avLst/>
          </a:prstGeom>
        </p:spPr>
        <p:txBody>
          <a:bodyPr lIns="0" tIns="0" rIns="0" bIns="0" rtlCol="0" anchor="t">
            <a:spAutoFit/>
          </a:bodyPr>
          <a:lstStyle/>
          <a:p>
            <a:pPr algn="ctr">
              <a:lnSpc>
                <a:spcPts val="24178"/>
              </a:lnSpc>
              <a:spcBef>
                <a:spcPct val="0"/>
              </a:spcBef>
            </a:pPr>
            <a:r>
              <a:rPr lang="en-US" sz="17270">
                <a:solidFill>
                  <a:srgbClr val="FFFFFF"/>
                </a:solidFill>
                <a:latin typeface="Anton"/>
                <a:ea typeface="Anton"/>
                <a:cs typeface="Anton"/>
                <a:sym typeface="Anton"/>
              </a:rPr>
              <a:t>Questions </a:t>
            </a:r>
          </a:p>
        </p:txBody>
      </p:sp>
      <p:sp>
        <p:nvSpPr>
          <p:cNvPr id="14" name="TextBox 14"/>
          <p:cNvSpPr txBox="1"/>
          <p:nvPr/>
        </p:nvSpPr>
        <p:spPr>
          <a:xfrm>
            <a:off x="7874655" y="10009796"/>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Freeform 12"/>
          <p:cNvSpPr/>
          <p:nvPr/>
        </p:nvSpPr>
        <p:spPr>
          <a:xfrm>
            <a:off x="7429030" y="3874174"/>
            <a:ext cx="4327228" cy="4114800"/>
          </a:xfrm>
          <a:custGeom>
            <a:avLst/>
            <a:gdLst/>
            <a:ahLst/>
            <a:cxnLst/>
            <a:rect l="l" t="t" r="r" b="b"/>
            <a:pathLst>
              <a:path w="4327228" h="4114800">
                <a:moveTo>
                  <a:pt x="0" y="0"/>
                </a:moveTo>
                <a:lnTo>
                  <a:pt x="4327228" y="0"/>
                </a:lnTo>
                <a:lnTo>
                  <a:pt x="43272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6644374" y="6520"/>
            <a:ext cx="5111884" cy="2964768"/>
          </a:xfrm>
          <a:prstGeom prst="rect">
            <a:avLst/>
          </a:prstGeom>
        </p:spPr>
        <p:txBody>
          <a:bodyPr wrap="square" lIns="0" tIns="0" rIns="0" bIns="0" rtlCol="0" anchor="t">
            <a:spAutoFit/>
          </a:bodyPr>
          <a:lstStyle/>
          <a:p>
            <a:pPr algn="ctr">
              <a:lnSpc>
                <a:spcPts val="24178"/>
              </a:lnSpc>
              <a:spcBef>
                <a:spcPct val="0"/>
              </a:spcBef>
            </a:pPr>
            <a:r>
              <a:rPr lang="en-US" sz="17270" dirty="0">
                <a:solidFill>
                  <a:srgbClr val="FFFFFF"/>
                </a:solidFill>
                <a:latin typeface="Anton"/>
                <a:ea typeface="Anton"/>
                <a:cs typeface="Anton"/>
                <a:sym typeface="Anton"/>
              </a:rPr>
              <a:t>Break</a:t>
            </a:r>
          </a:p>
        </p:txBody>
      </p:sp>
      <p:sp>
        <p:nvSpPr>
          <p:cNvPr id="14" name="TextBox 14"/>
          <p:cNvSpPr txBox="1"/>
          <p:nvPr/>
        </p:nvSpPr>
        <p:spPr>
          <a:xfrm>
            <a:off x="7874655" y="10009796"/>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p:nvPr/>
        </p:nvSpPr>
        <p:spPr>
          <a:xfrm>
            <a:off x="0" y="28883"/>
            <a:ext cx="18288000" cy="10287000"/>
          </a:xfrm>
          <a:prstGeom prst="rect">
            <a:avLst/>
          </a:prstGeom>
          <a:solidFill>
            <a:srgbClr val="004467"/>
          </a:solidFill>
          <a:ln>
            <a:noFill/>
          </a:ln>
        </p:spPr>
        <p:txBody>
          <a:bodyPr spcFirstLastPara="1" wrap="square" lIns="137138" tIns="68550" rIns="137138" bIns="68550" anchor="ctr" anchorCtr="0">
            <a:noAutofit/>
          </a:bodyPr>
          <a:lstStyle/>
          <a:p>
            <a:pPr algn="ctr"/>
            <a:endParaRPr sz="2700">
              <a:solidFill>
                <a:schemeClr val="lt1"/>
              </a:solidFill>
              <a:latin typeface="Arial"/>
              <a:ea typeface="Arial"/>
              <a:cs typeface="Arial"/>
              <a:sym typeface="Arial"/>
            </a:endParaRPr>
          </a:p>
        </p:txBody>
      </p:sp>
      <p:pic>
        <p:nvPicPr>
          <p:cNvPr id="111" name="Google Shape;111;p2"/>
          <p:cNvPicPr preferRelativeResize="0"/>
          <p:nvPr/>
        </p:nvPicPr>
        <p:blipFill rotWithShape="1">
          <a:blip r:embed="rId3">
            <a:alphaModFix/>
          </a:blip>
          <a:srcRect/>
          <a:stretch/>
        </p:blipFill>
        <p:spPr>
          <a:xfrm rot="-5400000">
            <a:off x="404253" y="8426900"/>
            <a:ext cx="1440153" cy="2248659"/>
          </a:xfrm>
          <a:prstGeom prst="rect">
            <a:avLst/>
          </a:prstGeom>
          <a:noFill/>
          <a:ln>
            <a:noFill/>
          </a:ln>
        </p:spPr>
      </p:pic>
      <p:pic>
        <p:nvPicPr>
          <p:cNvPr id="112" name="Google Shape;112;p2" descr="A white sign with black text&#10;&#10;Description automatically generated"/>
          <p:cNvPicPr preferRelativeResize="0"/>
          <p:nvPr/>
        </p:nvPicPr>
        <p:blipFill rotWithShape="1">
          <a:blip r:embed="rId4">
            <a:alphaModFix/>
          </a:blip>
          <a:srcRect/>
          <a:stretch/>
        </p:blipFill>
        <p:spPr>
          <a:xfrm>
            <a:off x="926141" y="310839"/>
            <a:ext cx="1096944" cy="1511625"/>
          </a:xfrm>
          <a:prstGeom prst="rect">
            <a:avLst/>
          </a:prstGeom>
          <a:noFill/>
          <a:ln>
            <a:noFill/>
          </a:ln>
        </p:spPr>
      </p:pic>
      <p:grpSp>
        <p:nvGrpSpPr>
          <p:cNvPr id="113" name="Google Shape;113;p2"/>
          <p:cNvGrpSpPr/>
          <p:nvPr/>
        </p:nvGrpSpPr>
        <p:grpSpPr>
          <a:xfrm rot="10800000" flipH="1">
            <a:off x="15870005" y="518162"/>
            <a:ext cx="1994339" cy="6037814"/>
            <a:chOff x="10607605" y="3602621"/>
            <a:chExt cx="1329559" cy="3009868"/>
          </a:xfrm>
        </p:grpSpPr>
        <p:cxnSp>
          <p:nvCxnSpPr>
            <p:cNvPr id="114" name="Google Shape;114;p2"/>
            <p:cNvCxnSpPr/>
            <p:nvPr/>
          </p:nvCxnSpPr>
          <p:spPr>
            <a:xfrm>
              <a:off x="11921924" y="3602621"/>
              <a:ext cx="0" cy="3009868"/>
            </a:xfrm>
            <a:prstGeom prst="straightConnector1">
              <a:avLst/>
            </a:prstGeom>
            <a:noFill/>
            <a:ln w="38100" cap="flat" cmpd="sng">
              <a:solidFill>
                <a:schemeClr val="lt1"/>
              </a:solidFill>
              <a:prstDash val="solid"/>
              <a:miter lim="800000"/>
              <a:headEnd type="none" w="sm" len="sm"/>
              <a:tailEnd type="none" w="sm" len="sm"/>
            </a:ln>
          </p:spPr>
        </p:cxnSp>
        <p:cxnSp>
          <p:nvCxnSpPr>
            <p:cNvPr id="115" name="Google Shape;115;p2"/>
            <p:cNvCxnSpPr/>
            <p:nvPr/>
          </p:nvCxnSpPr>
          <p:spPr>
            <a:xfrm>
              <a:off x="11693324" y="3892181"/>
              <a:ext cx="0" cy="2524585"/>
            </a:xfrm>
            <a:prstGeom prst="straightConnector1">
              <a:avLst/>
            </a:prstGeom>
            <a:noFill/>
            <a:ln w="38100" cap="flat" cmpd="sng">
              <a:solidFill>
                <a:schemeClr val="lt1"/>
              </a:solidFill>
              <a:prstDash val="solid"/>
              <a:miter lim="800000"/>
              <a:headEnd type="none" w="sm" len="sm"/>
              <a:tailEnd type="none" w="sm" len="sm"/>
            </a:ln>
          </p:spPr>
        </p:cxnSp>
        <p:cxnSp>
          <p:nvCxnSpPr>
            <p:cNvPr id="116" name="Google Shape;116;p2"/>
            <p:cNvCxnSpPr/>
            <p:nvPr/>
          </p:nvCxnSpPr>
          <p:spPr>
            <a:xfrm rot="10800000">
              <a:off x="10607605" y="6599083"/>
              <a:ext cx="1329559" cy="0"/>
            </a:xfrm>
            <a:prstGeom prst="straightConnector1">
              <a:avLst/>
            </a:prstGeom>
            <a:noFill/>
            <a:ln w="38100" cap="flat" cmpd="sng">
              <a:solidFill>
                <a:schemeClr val="lt1"/>
              </a:solidFill>
              <a:prstDash val="solid"/>
              <a:miter lim="800000"/>
              <a:headEnd type="none" w="sm" len="sm"/>
              <a:tailEnd type="none" w="sm" len="sm"/>
            </a:ln>
          </p:spPr>
        </p:cxnSp>
        <p:cxnSp>
          <p:nvCxnSpPr>
            <p:cNvPr id="117" name="Google Shape;117;p2"/>
            <p:cNvCxnSpPr/>
            <p:nvPr/>
          </p:nvCxnSpPr>
          <p:spPr>
            <a:xfrm rot="10800000">
              <a:off x="11006889" y="6404974"/>
              <a:ext cx="703580" cy="0"/>
            </a:xfrm>
            <a:prstGeom prst="straightConnector1">
              <a:avLst/>
            </a:prstGeom>
            <a:noFill/>
            <a:ln w="38100" cap="flat" cmpd="sng">
              <a:solidFill>
                <a:schemeClr val="lt1"/>
              </a:solidFill>
              <a:prstDash val="solid"/>
              <a:miter lim="800000"/>
              <a:headEnd type="none" w="sm" len="sm"/>
              <a:tailEnd type="none" w="sm" len="sm"/>
            </a:ln>
          </p:spPr>
        </p:cxnSp>
      </p:grpSp>
      <p:sp>
        <p:nvSpPr>
          <p:cNvPr id="118" name="Google Shape;118;p2"/>
          <p:cNvSpPr/>
          <p:nvPr/>
        </p:nvSpPr>
        <p:spPr>
          <a:xfrm rot="5400000">
            <a:off x="-1504996" y="2188829"/>
            <a:ext cx="3936134" cy="180155"/>
          </a:xfrm>
          <a:prstGeom prst="rect">
            <a:avLst/>
          </a:prstGeom>
          <a:solidFill>
            <a:schemeClr val="lt1"/>
          </a:solidFill>
          <a:ln>
            <a:noFill/>
          </a:ln>
        </p:spPr>
        <p:txBody>
          <a:bodyPr spcFirstLastPara="1" wrap="square" lIns="137138" tIns="68550" rIns="137138" bIns="68550" anchor="ctr" anchorCtr="0">
            <a:noAutofit/>
          </a:bodyPr>
          <a:lstStyle/>
          <a:p>
            <a:pPr algn="ctr"/>
            <a:endParaRPr sz="2700">
              <a:solidFill>
                <a:schemeClr val="lt1"/>
              </a:solidFill>
              <a:latin typeface="Arial"/>
              <a:ea typeface="Arial"/>
              <a:cs typeface="Arial"/>
              <a:sym typeface="Arial"/>
            </a:endParaRPr>
          </a:p>
        </p:txBody>
      </p:sp>
      <p:pic>
        <p:nvPicPr>
          <p:cNvPr id="119" name="Google Shape;119;p2"/>
          <p:cNvPicPr preferRelativeResize="0"/>
          <p:nvPr/>
        </p:nvPicPr>
        <p:blipFill rotWithShape="1">
          <a:blip r:embed="rId5">
            <a:alphaModFix/>
          </a:blip>
          <a:srcRect/>
          <a:stretch/>
        </p:blipFill>
        <p:spPr>
          <a:xfrm>
            <a:off x="14835896" y="8810347"/>
            <a:ext cx="3452105" cy="1460960"/>
          </a:xfrm>
          <a:prstGeom prst="rect">
            <a:avLst/>
          </a:prstGeom>
          <a:noFill/>
          <a:ln>
            <a:noFill/>
          </a:ln>
        </p:spPr>
      </p:pic>
      <p:sp>
        <p:nvSpPr>
          <p:cNvPr id="120" name="Google Shape;120;p2"/>
          <p:cNvSpPr/>
          <p:nvPr/>
        </p:nvSpPr>
        <p:spPr>
          <a:xfrm>
            <a:off x="0" y="8502902"/>
            <a:ext cx="18288000" cy="1784099"/>
          </a:xfrm>
          <a:prstGeom prst="rect">
            <a:avLst/>
          </a:prstGeom>
          <a:solidFill>
            <a:srgbClr val="004467"/>
          </a:solidFill>
          <a:ln>
            <a:noFill/>
          </a:ln>
        </p:spPr>
        <p:txBody>
          <a:bodyPr spcFirstLastPara="1" wrap="square" lIns="137138" tIns="68550" rIns="137138" bIns="68550" anchor="ctr" anchorCtr="0">
            <a:noAutofit/>
          </a:bodyPr>
          <a:lstStyle/>
          <a:p>
            <a:pPr algn="ctr"/>
            <a:endParaRPr sz="2700">
              <a:solidFill>
                <a:schemeClr val="lt1"/>
              </a:solidFill>
              <a:latin typeface="Arial"/>
              <a:ea typeface="Arial"/>
              <a:cs typeface="Arial"/>
              <a:sym typeface="Arial"/>
            </a:endParaRPr>
          </a:p>
        </p:txBody>
      </p:sp>
      <p:pic>
        <p:nvPicPr>
          <p:cNvPr id="121" name="Google Shape;121;p2"/>
          <p:cNvPicPr preferRelativeResize="0"/>
          <p:nvPr/>
        </p:nvPicPr>
        <p:blipFill rotWithShape="1">
          <a:blip r:embed="rId3">
            <a:alphaModFix/>
          </a:blip>
          <a:srcRect/>
          <a:stretch/>
        </p:blipFill>
        <p:spPr>
          <a:xfrm rot="-5400000">
            <a:off x="404253" y="8253078"/>
            <a:ext cx="1440153" cy="2248659"/>
          </a:xfrm>
          <a:prstGeom prst="rect">
            <a:avLst/>
          </a:prstGeom>
          <a:noFill/>
          <a:ln>
            <a:noFill/>
          </a:ln>
        </p:spPr>
      </p:pic>
      <p:pic>
        <p:nvPicPr>
          <p:cNvPr id="122" name="Google Shape;122;p2"/>
          <p:cNvPicPr preferRelativeResize="0"/>
          <p:nvPr/>
        </p:nvPicPr>
        <p:blipFill rotWithShape="1">
          <a:blip r:embed="rId5">
            <a:alphaModFix/>
          </a:blip>
          <a:srcRect/>
          <a:stretch/>
        </p:blipFill>
        <p:spPr>
          <a:xfrm>
            <a:off x="14742878" y="8699273"/>
            <a:ext cx="3452105" cy="1460960"/>
          </a:xfrm>
          <a:prstGeom prst="rect">
            <a:avLst/>
          </a:prstGeom>
          <a:noFill/>
          <a:ln>
            <a:noFill/>
          </a:ln>
        </p:spPr>
      </p:pic>
    </p:spTree>
    <p:extLst>
      <p:ext uri="{BB962C8B-B14F-4D97-AF65-F5344CB8AC3E}">
        <p14:creationId xmlns:p14="http://schemas.microsoft.com/office/powerpoint/2010/main" val="77131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p:nvPr/>
        </p:nvSpPr>
        <p:spPr>
          <a:xfrm>
            <a:off x="0" y="15695"/>
            <a:ext cx="18288000" cy="10287000"/>
          </a:xfrm>
          <a:prstGeom prst="rect">
            <a:avLst/>
          </a:prstGeom>
          <a:solidFill>
            <a:srgbClr val="004467"/>
          </a:solidFill>
          <a:ln>
            <a:noFill/>
          </a:ln>
        </p:spPr>
        <p:txBody>
          <a:bodyPr spcFirstLastPara="1" wrap="square" lIns="137138" tIns="68550" rIns="137138" bIns="68550" anchor="ctr" anchorCtr="0">
            <a:noAutofit/>
          </a:bodyPr>
          <a:lstStyle/>
          <a:p>
            <a:pPr algn="ctr"/>
            <a:endParaRPr sz="2700">
              <a:solidFill>
                <a:schemeClr val="lt1"/>
              </a:solidFill>
              <a:latin typeface="Anton" pitchFamily="2" charset="0"/>
              <a:ea typeface="Arial"/>
              <a:cs typeface="Arial"/>
              <a:sym typeface="Arial"/>
            </a:endParaRPr>
          </a:p>
        </p:txBody>
      </p:sp>
      <p:pic>
        <p:nvPicPr>
          <p:cNvPr id="111" name="Google Shape;111;p2"/>
          <p:cNvPicPr preferRelativeResize="0"/>
          <p:nvPr/>
        </p:nvPicPr>
        <p:blipFill rotWithShape="1">
          <a:blip r:embed="rId3">
            <a:alphaModFix/>
          </a:blip>
          <a:srcRect/>
          <a:stretch/>
        </p:blipFill>
        <p:spPr>
          <a:xfrm rot="-5400000">
            <a:off x="404253" y="8426900"/>
            <a:ext cx="1440153" cy="2248659"/>
          </a:xfrm>
          <a:prstGeom prst="rect">
            <a:avLst/>
          </a:prstGeom>
          <a:noFill/>
          <a:ln>
            <a:noFill/>
          </a:ln>
        </p:spPr>
      </p:pic>
      <p:pic>
        <p:nvPicPr>
          <p:cNvPr id="112" name="Google Shape;112;p2" descr="A white sign with black text&#10;&#10;Description automatically generated"/>
          <p:cNvPicPr preferRelativeResize="0"/>
          <p:nvPr/>
        </p:nvPicPr>
        <p:blipFill rotWithShape="1">
          <a:blip r:embed="rId4">
            <a:alphaModFix/>
          </a:blip>
          <a:srcRect/>
          <a:stretch/>
        </p:blipFill>
        <p:spPr>
          <a:xfrm>
            <a:off x="926141" y="310839"/>
            <a:ext cx="1096944" cy="1511625"/>
          </a:xfrm>
          <a:prstGeom prst="rect">
            <a:avLst/>
          </a:prstGeom>
          <a:noFill/>
          <a:ln>
            <a:noFill/>
          </a:ln>
        </p:spPr>
      </p:pic>
      <p:grpSp>
        <p:nvGrpSpPr>
          <p:cNvPr id="113" name="Google Shape;113;p2"/>
          <p:cNvGrpSpPr/>
          <p:nvPr/>
        </p:nvGrpSpPr>
        <p:grpSpPr>
          <a:xfrm rot="10800000" flipH="1">
            <a:off x="15870005" y="518162"/>
            <a:ext cx="1994339" cy="6037814"/>
            <a:chOff x="10607605" y="3602621"/>
            <a:chExt cx="1329559" cy="3009868"/>
          </a:xfrm>
        </p:grpSpPr>
        <p:cxnSp>
          <p:nvCxnSpPr>
            <p:cNvPr id="114" name="Google Shape;114;p2"/>
            <p:cNvCxnSpPr/>
            <p:nvPr/>
          </p:nvCxnSpPr>
          <p:spPr>
            <a:xfrm>
              <a:off x="11921924" y="3602621"/>
              <a:ext cx="0" cy="3009868"/>
            </a:xfrm>
            <a:prstGeom prst="straightConnector1">
              <a:avLst/>
            </a:prstGeom>
            <a:noFill/>
            <a:ln w="38100" cap="flat" cmpd="sng">
              <a:solidFill>
                <a:schemeClr val="lt1"/>
              </a:solidFill>
              <a:prstDash val="solid"/>
              <a:miter lim="800000"/>
              <a:headEnd type="none" w="sm" len="sm"/>
              <a:tailEnd type="none" w="sm" len="sm"/>
            </a:ln>
          </p:spPr>
        </p:cxnSp>
        <p:cxnSp>
          <p:nvCxnSpPr>
            <p:cNvPr id="115" name="Google Shape;115;p2"/>
            <p:cNvCxnSpPr/>
            <p:nvPr/>
          </p:nvCxnSpPr>
          <p:spPr>
            <a:xfrm>
              <a:off x="11693324" y="3892181"/>
              <a:ext cx="0" cy="2524585"/>
            </a:xfrm>
            <a:prstGeom prst="straightConnector1">
              <a:avLst/>
            </a:prstGeom>
            <a:noFill/>
            <a:ln w="38100" cap="flat" cmpd="sng">
              <a:solidFill>
                <a:schemeClr val="lt1"/>
              </a:solidFill>
              <a:prstDash val="solid"/>
              <a:miter lim="800000"/>
              <a:headEnd type="none" w="sm" len="sm"/>
              <a:tailEnd type="none" w="sm" len="sm"/>
            </a:ln>
          </p:spPr>
        </p:cxnSp>
        <p:cxnSp>
          <p:nvCxnSpPr>
            <p:cNvPr id="116" name="Google Shape;116;p2"/>
            <p:cNvCxnSpPr/>
            <p:nvPr/>
          </p:nvCxnSpPr>
          <p:spPr>
            <a:xfrm rot="10800000">
              <a:off x="10607605" y="6599083"/>
              <a:ext cx="1329559" cy="0"/>
            </a:xfrm>
            <a:prstGeom prst="straightConnector1">
              <a:avLst/>
            </a:prstGeom>
            <a:noFill/>
            <a:ln w="38100" cap="flat" cmpd="sng">
              <a:solidFill>
                <a:schemeClr val="lt1"/>
              </a:solidFill>
              <a:prstDash val="solid"/>
              <a:miter lim="800000"/>
              <a:headEnd type="none" w="sm" len="sm"/>
              <a:tailEnd type="none" w="sm" len="sm"/>
            </a:ln>
          </p:spPr>
        </p:cxnSp>
        <p:cxnSp>
          <p:nvCxnSpPr>
            <p:cNvPr id="117" name="Google Shape;117;p2"/>
            <p:cNvCxnSpPr/>
            <p:nvPr/>
          </p:nvCxnSpPr>
          <p:spPr>
            <a:xfrm rot="10800000">
              <a:off x="11006889" y="6404974"/>
              <a:ext cx="703580" cy="0"/>
            </a:xfrm>
            <a:prstGeom prst="straightConnector1">
              <a:avLst/>
            </a:prstGeom>
            <a:noFill/>
            <a:ln w="38100" cap="flat" cmpd="sng">
              <a:solidFill>
                <a:schemeClr val="lt1"/>
              </a:solidFill>
              <a:prstDash val="solid"/>
              <a:miter lim="800000"/>
              <a:headEnd type="none" w="sm" len="sm"/>
              <a:tailEnd type="none" w="sm" len="sm"/>
            </a:ln>
          </p:spPr>
        </p:cxnSp>
      </p:grpSp>
      <p:sp>
        <p:nvSpPr>
          <p:cNvPr id="118" name="Google Shape;118;p2"/>
          <p:cNvSpPr/>
          <p:nvPr/>
        </p:nvSpPr>
        <p:spPr>
          <a:xfrm rot="5400000">
            <a:off x="-1504996" y="2188829"/>
            <a:ext cx="3936134" cy="180155"/>
          </a:xfrm>
          <a:prstGeom prst="rect">
            <a:avLst/>
          </a:prstGeom>
          <a:solidFill>
            <a:schemeClr val="lt1"/>
          </a:solidFill>
          <a:ln>
            <a:noFill/>
          </a:ln>
        </p:spPr>
        <p:txBody>
          <a:bodyPr spcFirstLastPara="1" wrap="square" lIns="137138" tIns="68550" rIns="137138" bIns="68550" anchor="ctr" anchorCtr="0">
            <a:noAutofit/>
          </a:bodyPr>
          <a:lstStyle/>
          <a:p>
            <a:pPr algn="ctr"/>
            <a:endParaRPr sz="2700">
              <a:solidFill>
                <a:schemeClr val="lt1"/>
              </a:solidFill>
              <a:latin typeface="Anton" pitchFamily="2" charset="0"/>
              <a:ea typeface="Arial"/>
              <a:cs typeface="Arial"/>
              <a:sym typeface="Arial"/>
            </a:endParaRPr>
          </a:p>
        </p:txBody>
      </p:sp>
      <p:pic>
        <p:nvPicPr>
          <p:cNvPr id="119" name="Google Shape;119;p2"/>
          <p:cNvPicPr preferRelativeResize="0"/>
          <p:nvPr/>
        </p:nvPicPr>
        <p:blipFill rotWithShape="1">
          <a:blip r:embed="rId5">
            <a:alphaModFix/>
          </a:blip>
          <a:srcRect/>
          <a:stretch/>
        </p:blipFill>
        <p:spPr>
          <a:xfrm>
            <a:off x="14835896" y="8810347"/>
            <a:ext cx="3452105" cy="1460960"/>
          </a:xfrm>
          <a:prstGeom prst="rect">
            <a:avLst/>
          </a:prstGeom>
          <a:noFill/>
          <a:ln>
            <a:noFill/>
          </a:ln>
        </p:spPr>
      </p:pic>
      <p:sp>
        <p:nvSpPr>
          <p:cNvPr id="120" name="Google Shape;120;p2"/>
          <p:cNvSpPr/>
          <p:nvPr/>
        </p:nvSpPr>
        <p:spPr>
          <a:xfrm>
            <a:off x="0" y="8502902"/>
            <a:ext cx="18288000" cy="1784099"/>
          </a:xfrm>
          <a:prstGeom prst="rect">
            <a:avLst/>
          </a:prstGeom>
          <a:solidFill>
            <a:srgbClr val="004467"/>
          </a:solidFill>
          <a:ln>
            <a:noFill/>
          </a:ln>
        </p:spPr>
        <p:txBody>
          <a:bodyPr spcFirstLastPara="1" wrap="square" lIns="137138" tIns="68550" rIns="137138" bIns="68550" anchor="ctr" anchorCtr="0">
            <a:noAutofit/>
          </a:bodyPr>
          <a:lstStyle/>
          <a:p>
            <a:pPr algn="ctr"/>
            <a:endParaRPr sz="2700">
              <a:solidFill>
                <a:schemeClr val="lt1"/>
              </a:solidFill>
              <a:latin typeface="Anton" pitchFamily="2" charset="0"/>
              <a:ea typeface="Arial"/>
              <a:cs typeface="Arial"/>
              <a:sym typeface="Arial"/>
            </a:endParaRPr>
          </a:p>
        </p:txBody>
      </p:sp>
      <p:pic>
        <p:nvPicPr>
          <p:cNvPr id="121" name="Google Shape;121;p2"/>
          <p:cNvPicPr preferRelativeResize="0"/>
          <p:nvPr/>
        </p:nvPicPr>
        <p:blipFill rotWithShape="1">
          <a:blip r:embed="rId3">
            <a:alphaModFix/>
          </a:blip>
          <a:srcRect/>
          <a:stretch/>
        </p:blipFill>
        <p:spPr>
          <a:xfrm rot="-5400000">
            <a:off x="404253" y="8253078"/>
            <a:ext cx="1440153" cy="2248659"/>
          </a:xfrm>
          <a:prstGeom prst="rect">
            <a:avLst/>
          </a:prstGeom>
          <a:noFill/>
          <a:ln>
            <a:noFill/>
          </a:ln>
        </p:spPr>
      </p:pic>
      <p:pic>
        <p:nvPicPr>
          <p:cNvPr id="122" name="Google Shape;122;p2"/>
          <p:cNvPicPr preferRelativeResize="0"/>
          <p:nvPr/>
        </p:nvPicPr>
        <p:blipFill rotWithShape="1">
          <a:blip r:embed="rId5">
            <a:alphaModFix/>
          </a:blip>
          <a:srcRect/>
          <a:stretch/>
        </p:blipFill>
        <p:spPr>
          <a:xfrm>
            <a:off x="14742878" y="8699273"/>
            <a:ext cx="3452105" cy="1460960"/>
          </a:xfrm>
          <a:prstGeom prst="rect">
            <a:avLst/>
          </a:prstGeom>
          <a:noFill/>
          <a:ln>
            <a:noFill/>
          </a:ln>
        </p:spPr>
      </p:pic>
      <p:sp>
        <p:nvSpPr>
          <p:cNvPr id="123" name="Google Shape;123;p2"/>
          <p:cNvSpPr txBox="1"/>
          <p:nvPr/>
        </p:nvSpPr>
        <p:spPr>
          <a:xfrm>
            <a:off x="7559040" y="1632575"/>
            <a:ext cx="3183303" cy="1292601"/>
          </a:xfrm>
          <a:prstGeom prst="rect">
            <a:avLst/>
          </a:prstGeom>
          <a:noFill/>
          <a:ln>
            <a:noFill/>
          </a:ln>
        </p:spPr>
        <p:txBody>
          <a:bodyPr spcFirstLastPara="1" wrap="square" lIns="137138" tIns="68550" rIns="137138" bIns="68550" anchor="t" anchorCtr="0">
            <a:spAutoFit/>
          </a:bodyPr>
          <a:lstStyle/>
          <a:p>
            <a:r>
              <a:rPr lang="en-US" sz="7500" b="1" dirty="0">
                <a:solidFill>
                  <a:srgbClr val="FFFFFF"/>
                </a:solidFill>
                <a:latin typeface="Anton" pitchFamily="2" charset="0"/>
                <a:ea typeface="Arial"/>
                <a:cs typeface="Arial"/>
                <a:sym typeface="Arial"/>
              </a:rPr>
              <a:t>Hello!</a:t>
            </a:r>
            <a:endParaRPr sz="2700" dirty="0">
              <a:latin typeface="Anton" pitchFamily="2" charset="0"/>
            </a:endParaRPr>
          </a:p>
        </p:txBody>
      </p:sp>
      <p:sp>
        <p:nvSpPr>
          <p:cNvPr id="124" name="Google Shape;124;p2"/>
          <p:cNvSpPr txBox="1"/>
          <p:nvPr/>
        </p:nvSpPr>
        <p:spPr>
          <a:xfrm>
            <a:off x="4785361" y="3442950"/>
            <a:ext cx="8724998" cy="877103"/>
          </a:xfrm>
          <a:prstGeom prst="rect">
            <a:avLst/>
          </a:prstGeom>
          <a:noFill/>
          <a:ln>
            <a:noFill/>
          </a:ln>
        </p:spPr>
        <p:txBody>
          <a:bodyPr spcFirstLastPara="1" wrap="square" lIns="137138" tIns="68550" rIns="137138" bIns="68550" anchor="t" anchorCtr="0">
            <a:spAutoFit/>
          </a:bodyPr>
          <a:lstStyle/>
          <a:p>
            <a:r>
              <a:rPr lang="en-US" sz="4800" b="1" dirty="0">
                <a:solidFill>
                  <a:srgbClr val="FFFFFF"/>
                </a:solidFill>
                <a:latin typeface="Anton" pitchFamily="2" charset="0"/>
                <a:ea typeface="Arial"/>
                <a:cs typeface="Arial"/>
                <a:sym typeface="Arial"/>
              </a:rPr>
              <a:t>Instructor: Basma khaled</a:t>
            </a:r>
            <a:endParaRPr sz="2700" dirty="0">
              <a:latin typeface="Anton" pitchFamily="2" charset="0"/>
            </a:endParaRPr>
          </a:p>
        </p:txBody>
      </p:sp>
      <p:sp>
        <p:nvSpPr>
          <p:cNvPr id="125" name="Google Shape;125;p2"/>
          <p:cNvSpPr txBox="1"/>
          <p:nvPr/>
        </p:nvSpPr>
        <p:spPr>
          <a:xfrm>
            <a:off x="4789853" y="4542056"/>
            <a:ext cx="8595360" cy="692437"/>
          </a:xfrm>
          <a:prstGeom prst="rect">
            <a:avLst/>
          </a:prstGeom>
          <a:noFill/>
          <a:ln>
            <a:noFill/>
          </a:ln>
        </p:spPr>
        <p:txBody>
          <a:bodyPr spcFirstLastPara="1" wrap="square" lIns="137138" tIns="68550" rIns="137138" bIns="68550" anchor="t" anchorCtr="0">
            <a:spAutoFit/>
          </a:bodyPr>
          <a:lstStyle/>
          <a:p>
            <a:r>
              <a:rPr lang="en-US" sz="3600" b="1" dirty="0">
                <a:solidFill>
                  <a:srgbClr val="FFFFFF"/>
                </a:solidFill>
                <a:latin typeface="Anton" pitchFamily="2" charset="0"/>
                <a:ea typeface="Arial"/>
                <a:cs typeface="Arial"/>
                <a:sym typeface="Arial"/>
              </a:rPr>
              <a:t>Cairo University, EECE Department.</a:t>
            </a:r>
            <a:endParaRPr sz="2700" dirty="0">
              <a:latin typeface="Anton" pitchFamily="2" charset="0"/>
            </a:endParaRPr>
          </a:p>
        </p:txBody>
      </p:sp>
      <p:sp>
        <p:nvSpPr>
          <p:cNvPr id="126" name="Google Shape;126;p2"/>
          <p:cNvSpPr txBox="1"/>
          <p:nvPr/>
        </p:nvSpPr>
        <p:spPr>
          <a:xfrm>
            <a:off x="4785361" y="5574542"/>
            <a:ext cx="7760904" cy="692437"/>
          </a:xfrm>
          <a:prstGeom prst="rect">
            <a:avLst/>
          </a:prstGeom>
          <a:noFill/>
          <a:ln>
            <a:noFill/>
          </a:ln>
        </p:spPr>
        <p:txBody>
          <a:bodyPr spcFirstLastPara="1" wrap="square" lIns="137138" tIns="68550" rIns="137138" bIns="68550" anchor="t" anchorCtr="0">
            <a:spAutoFit/>
          </a:bodyPr>
          <a:lstStyle/>
          <a:p>
            <a:r>
              <a:rPr lang="en-US" sz="3600" dirty="0">
                <a:solidFill>
                  <a:srgbClr val="FFFFFF"/>
                </a:solidFill>
                <a:latin typeface="Anton" pitchFamily="2" charset="0"/>
                <a:ea typeface="Arial"/>
                <a:cs typeface="Arial"/>
                <a:sym typeface="Arial"/>
              </a:rPr>
              <a:t>Contact me:basmak55@gmail.com</a:t>
            </a:r>
            <a:endParaRPr sz="3600" b="1" dirty="0">
              <a:solidFill>
                <a:srgbClr val="FFFFFF"/>
              </a:solidFill>
              <a:latin typeface="Anton" pitchFamily="2" charset="0"/>
              <a:ea typeface="Arial"/>
              <a:cs typeface="Arial"/>
              <a:sym typeface="Arial"/>
            </a:endParaRPr>
          </a:p>
        </p:txBody>
      </p:sp>
      <p:sp>
        <p:nvSpPr>
          <p:cNvPr id="127" name="Google Shape;127;p2"/>
          <p:cNvSpPr txBox="1"/>
          <p:nvPr/>
        </p:nvSpPr>
        <p:spPr>
          <a:xfrm>
            <a:off x="4846320" y="6546572"/>
            <a:ext cx="7309089" cy="692437"/>
          </a:xfrm>
          <a:prstGeom prst="rect">
            <a:avLst/>
          </a:prstGeom>
          <a:noFill/>
          <a:ln>
            <a:noFill/>
          </a:ln>
        </p:spPr>
        <p:txBody>
          <a:bodyPr spcFirstLastPara="1" wrap="square" lIns="137138" tIns="68550" rIns="137138" bIns="68550" anchor="t" anchorCtr="0">
            <a:spAutoFit/>
          </a:bodyPr>
          <a:lstStyle/>
          <a:p>
            <a:pPr lvl="0"/>
            <a:r>
              <a:rPr lang="en-US" sz="3600" dirty="0">
                <a:solidFill>
                  <a:srgbClr val="FFFFFF"/>
                </a:solidFill>
                <a:latin typeface="Anton" pitchFamily="2" charset="0"/>
                <a:ea typeface="Arial"/>
                <a:cs typeface="Arial"/>
                <a:sym typeface="Arial"/>
              </a:rPr>
              <a:t>LinkedIn:</a:t>
            </a:r>
            <a:endParaRPr sz="3600" b="1" dirty="0">
              <a:solidFill>
                <a:srgbClr val="FFFFFF"/>
              </a:solidFill>
              <a:latin typeface="Anton" pitchFamily="2" charset="0"/>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58C8-158D-4417-6B36-45E854A9369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9A18A1FF-B45B-97A9-1617-98B66DA42100}"/>
              </a:ext>
            </a:extLst>
          </p:cNvPr>
          <p:cNvSpPr/>
          <p:nvPr/>
        </p:nvSpPr>
        <p:spPr>
          <a:xfrm>
            <a:off x="-193083" y="0"/>
            <a:ext cx="18288000" cy="10287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pic>
        <p:nvPicPr>
          <p:cNvPr id="1026" name="Picture 2">
            <a:extLst>
              <a:ext uri="{FF2B5EF4-FFF2-40B4-BE49-F238E27FC236}">
                <a16:creationId xmlns:a16="http://schemas.microsoft.com/office/drawing/2014/main" id="{FCFF322A-76ED-AB07-FB47-31E26A0BF1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426900"/>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6004BB70-7137-DF22-4BEA-7C4285A366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grpSp>
        <p:nvGrpSpPr>
          <p:cNvPr id="9" name="Group 8">
            <a:extLst>
              <a:ext uri="{FF2B5EF4-FFF2-40B4-BE49-F238E27FC236}">
                <a16:creationId xmlns:a16="http://schemas.microsoft.com/office/drawing/2014/main" id="{E19A1306-EA48-C7EC-74A7-56142D8D80D1}"/>
              </a:ext>
            </a:extLst>
          </p:cNvPr>
          <p:cNvGrpSpPr/>
          <p:nvPr/>
        </p:nvGrpSpPr>
        <p:grpSpPr>
          <a:xfrm flipV="1">
            <a:off x="15870005" y="518162"/>
            <a:ext cx="1994339" cy="6037814"/>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6612AEF-4AF4-8C68-8952-C44BAF920391}"/>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A289DE0-F0B0-4C52-0454-2F11677A8D6C}"/>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11948F9-41EC-FBCE-91D6-462F0E3A7724}"/>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D4C0BA6-D5F4-AC9A-B4FB-3640AD9AFECB}"/>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273540C9-5422-861C-5463-AC31193581B2}"/>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pic>
        <p:nvPicPr>
          <p:cNvPr id="10" name="Picture 9">
            <a:extLst>
              <a:ext uri="{FF2B5EF4-FFF2-40B4-BE49-F238E27FC236}">
                <a16:creationId xmlns:a16="http://schemas.microsoft.com/office/drawing/2014/main" id="{5D7B8FD0-4C3E-45FC-5238-8062A11D0BC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15" name="Rectangle 14">
            <a:extLst>
              <a:ext uri="{FF2B5EF4-FFF2-40B4-BE49-F238E27FC236}">
                <a16:creationId xmlns:a16="http://schemas.microsoft.com/office/drawing/2014/main" id="{487FE2CD-F945-8BED-7DF8-E93F84E81542}"/>
              </a:ext>
            </a:extLst>
          </p:cNvPr>
          <p:cNvSpPr/>
          <p:nvPr/>
        </p:nvSpPr>
        <p:spPr>
          <a:xfrm>
            <a:off x="0" y="8502902"/>
            <a:ext cx="18288000"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atin typeface="Anton" pitchFamily="2" charset="0"/>
            </a:endParaRPr>
          </a:p>
        </p:txBody>
      </p:sp>
      <p:pic>
        <p:nvPicPr>
          <p:cNvPr id="18" name="Picture 2">
            <a:extLst>
              <a:ext uri="{FF2B5EF4-FFF2-40B4-BE49-F238E27FC236}">
                <a16:creationId xmlns:a16="http://schemas.microsoft.com/office/drawing/2014/main" id="{8B82CB9C-F23B-4D77-4B41-1E555C6A1D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253078"/>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B276ECED-3833-8839-3527-E350286BB8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742878" y="8699273"/>
            <a:ext cx="3452105" cy="1460960"/>
          </a:xfrm>
          <a:prstGeom prst="rect">
            <a:avLst/>
          </a:prstGeom>
        </p:spPr>
      </p:pic>
      <p:sp>
        <p:nvSpPr>
          <p:cNvPr id="24" name="Title 23">
            <a:extLst>
              <a:ext uri="{FF2B5EF4-FFF2-40B4-BE49-F238E27FC236}">
                <a16:creationId xmlns:a16="http://schemas.microsoft.com/office/drawing/2014/main" id="{EAECFE17-3A5D-33D9-CF6B-12EF3DE620B6}"/>
              </a:ext>
            </a:extLst>
          </p:cNvPr>
          <p:cNvSpPr>
            <a:spLocks noGrp="1"/>
          </p:cNvSpPr>
          <p:nvPr>
            <p:ph type="title"/>
          </p:nvPr>
        </p:nvSpPr>
        <p:spPr>
          <a:xfrm>
            <a:off x="1119224" y="1998680"/>
            <a:ext cx="4080242" cy="1683533"/>
          </a:xfrm>
        </p:spPr>
        <p:txBody>
          <a:bodyPr/>
          <a:lstStyle/>
          <a:p>
            <a:pPr algn="ctr"/>
            <a:r>
              <a:rPr lang="en-US" dirty="0">
                <a:solidFill>
                  <a:schemeClr val="bg2"/>
                </a:solidFill>
                <a:latin typeface="Anton" pitchFamily="2" charset="0"/>
              </a:rPr>
              <a:t>Content</a:t>
            </a:r>
          </a:p>
        </p:txBody>
      </p:sp>
      <p:sp>
        <p:nvSpPr>
          <p:cNvPr id="25" name="Content Placeholder 24">
            <a:extLst>
              <a:ext uri="{FF2B5EF4-FFF2-40B4-BE49-F238E27FC236}">
                <a16:creationId xmlns:a16="http://schemas.microsoft.com/office/drawing/2014/main" id="{96CEDAB3-9B8B-1435-3769-336FC11B1E3B}"/>
              </a:ext>
            </a:extLst>
          </p:cNvPr>
          <p:cNvSpPr>
            <a:spLocks noGrp="1"/>
          </p:cNvSpPr>
          <p:nvPr>
            <p:ph idx="1"/>
          </p:nvPr>
        </p:nvSpPr>
        <p:spPr>
          <a:xfrm>
            <a:off x="1770188" y="3457324"/>
            <a:ext cx="15773400" cy="5918894"/>
          </a:xfrm>
        </p:spPr>
        <p:txBody>
          <a:bodyPr>
            <a:normAutofit/>
          </a:bodyPr>
          <a:lstStyle/>
          <a:p>
            <a:pPr marL="0" indent="0" eaLnBrk="0" fontAlgn="base" hangingPunct="0">
              <a:spcBef>
                <a:spcPct val="0"/>
              </a:spcBef>
              <a:spcAft>
                <a:spcPct val="0"/>
              </a:spcAft>
              <a:buFontTx/>
              <a:buChar char="•"/>
            </a:pPr>
            <a:r>
              <a:rPr lang="en-US" altLang="en-US" dirty="0">
                <a:solidFill>
                  <a:schemeClr val="bg1"/>
                </a:solidFill>
                <a:latin typeface="Anton" pitchFamily="2" charset="0"/>
                <a:cs typeface="Times New Roman" panose="02020603050405020304" pitchFamily="18" charset="0"/>
              </a:rPr>
              <a:t>Why LCD</a:t>
            </a:r>
          </a:p>
          <a:p>
            <a:pPr marL="0" indent="0" eaLnBrk="0" fontAlgn="base" hangingPunct="0">
              <a:spcBef>
                <a:spcPct val="0"/>
              </a:spcBef>
              <a:spcAft>
                <a:spcPct val="0"/>
              </a:spcAft>
              <a:buFontTx/>
              <a:buChar char="•"/>
            </a:pPr>
            <a:r>
              <a:rPr lang="en-US" altLang="en-US" dirty="0">
                <a:solidFill>
                  <a:schemeClr val="bg1"/>
                </a:solidFill>
                <a:latin typeface="Anton" pitchFamily="2" charset="0"/>
                <a:cs typeface="Times New Roman" panose="02020603050405020304" pitchFamily="18" charset="0"/>
              </a:rPr>
              <a:t>Understand how AVR talks to LCD</a:t>
            </a:r>
          </a:p>
          <a:p>
            <a:pPr marL="0" indent="0" eaLnBrk="0" fontAlgn="base" hangingPunct="0">
              <a:spcBef>
                <a:spcPct val="0"/>
              </a:spcBef>
              <a:spcAft>
                <a:spcPct val="0"/>
              </a:spcAft>
              <a:buFontTx/>
              <a:buChar char="•"/>
            </a:pPr>
            <a:r>
              <a:rPr lang="en-US" altLang="en-US" dirty="0">
                <a:solidFill>
                  <a:schemeClr val="bg1"/>
                </a:solidFill>
                <a:latin typeface="Anton" pitchFamily="2" charset="0"/>
                <a:cs typeface="Times New Roman" panose="02020603050405020304" pitchFamily="18" charset="0"/>
              </a:rPr>
              <a:t>Know LCD pins and modes (4-bit vs 8-bit)</a:t>
            </a:r>
          </a:p>
          <a:p>
            <a:pPr marL="0" indent="0" eaLnBrk="0" fontAlgn="base" hangingPunct="0">
              <a:spcBef>
                <a:spcPct val="0"/>
              </a:spcBef>
              <a:spcAft>
                <a:spcPct val="0"/>
              </a:spcAft>
              <a:buFontTx/>
              <a:buChar char="•"/>
            </a:pPr>
            <a:r>
              <a:rPr lang="en-US" altLang="en-US" dirty="0">
                <a:solidFill>
                  <a:schemeClr val="bg1"/>
                </a:solidFill>
                <a:latin typeface="Anton" pitchFamily="2" charset="0"/>
                <a:cs typeface="Times New Roman" panose="02020603050405020304" pitchFamily="18" charset="0"/>
              </a:rPr>
              <a:t>Be able to write a simple code to display text</a:t>
            </a:r>
          </a:p>
          <a:p>
            <a:pPr marL="0" indent="0" eaLnBrk="0" fontAlgn="base" hangingPunct="0">
              <a:spcBef>
                <a:spcPct val="0"/>
              </a:spcBef>
              <a:spcAft>
                <a:spcPct val="0"/>
              </a:spcAft>
              <a:buFontTx/>
              <a:buChar char="•"/>
            </a:pPr>
            <a:r>
              <a:rPr lang="en-US" altLang="en-US" dirty="0">
                <a:solidFill>
                  <a:schemeClr val="bg1"/>
                </a:solidFill>
                <a:latin typeface="Anton" pitchFamily="2" charset="0"/>
                <a:cs typeface="Times New Roman" panose="02020603050405020304" pitchFamily="18" charset="0"/>
              </a:rPr>
              <a:t>Understand basic commands </a:t>
            </a:r>
          </a:p>
          <a:p>
            <a:endParaRPr lang="en-US" dirty="0">
              <a:solidFill>
                <a:schemeClr val="bg1"/>
              </a:solidFill>
              <a:latin typeface="Anton" pitchFamily="2" charset="0"/>
            </a:endParaRPr>
          </a:p>
        </p:txBody>
      </p:sp>
    </p:spTree>
    <p:extLst>
      <p:ext uri="{BB962C8B-B14F-4D97-AF65-F5344CB8AC3E}">
        <p14:creationId xmlns:p14="http://schemas.microsoft.com/office/powerpoint/2010/main" val="33670512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anim calcmode="lin" valueType="num">
                                      <p:cBhvr>
                                        <p:cTn id="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xEl>
                                              <p:pRg st="1" end="1"/>
                                            </p:txEl>
                                          </p:spTgt>
                                        </p:tgtEl>
                                        <p:attrNameLst>
                                          <p:attrName>style.visibility</p:attrName>
                                        </p:attrNameLst>
                                      </p:cBhvr>
                                      <p:to>
                                        <p:strVal val="visible"/>
                                      </p:to>
                                    </p:set>
                                    <p:animEffect transition="in" filter="fade">
                                      <p:cBhvr>
                                        <p:cTn id="14" dur="500"/>
                                        <p:tgtEl>
                                          <p:spTgt spid="25">
                                            <p:txEl>
                                              <p:pRg st="1" end="1"/>
                                            </p:txEl>
                                          </p:spTgt>
                                        </p:tgtEl>
                                      </p:cBhvr>
                                    </p:animEffect>
                                    <p:anim calcmode="lin" valueType="num">
                                      <p:cBhvr>
                                        <p:cTn id="15"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xEl>
                                              <p:pRg st="2" end="2"/>
                                            </p:txEl>
                                          </p:spTgt>
                                        </p:tgtEl>
                                        <p:attrNameLst>
                                          <p:attrName>style.visibility</p:attrName>
                                        </p:attrNameLst>
                                      </p:cBhvr>
                                      <p:to>
                                        <p:strVal val="visible"/>
                                      </p:to>
                                    </p:set>
                                    <p:animEffect transition="in" filter="fade">
                                      <p:cBhvr>
                                        <p:cTn id="21" dur="500"/>
                                        <p:tgtEl>
                                          <p:spTgt spid="25">
                                            <p:txEl>
                                              <p:pRg st="2" end="2"/>
                                            </p:txEl>
                                          </p:spTgt>
                                        </p:tgtEl>
                                      </p:cBhvr>
                                    </p:animEffect>
                                    <p:anim calcmode="lin" valueType="num">
                                      <p:cBhvr>
                                        <p:cTn id="22"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2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
                                            <p:txEl>
                                              <p:pRg st="3" end="3"/>
                                            </p:txEl>
                                          </p:spTgt>
                                        </p:tgtEl>
                                        <p:attrNameLst>
                                          <p:attrName>style.visibility</p:attrName>
                                        </p:attrNameLst>
                                      </p:cBhvr>
                                      <p:to>
                                        <p:strVal val="visible"/>
                                      </p:to>
                                    </p:set>
                                    <p:animEffect transition="in" filter="fade">
                                      <p:cBhvr>
                                        <p:cTn id="28" dur="500"/>
                                        <p:tgtEl>
                                          <p:spTgt spid="25">
                                            <p:txEl>
                                              <p:pRg st="3" end="3"/>
                                            </p:txEl>
                                          </p:spTgt>
                                        </p:tgtEl>
                                      </p:cBhvr>
                                    </p:animEffect>
                                    <p:anim calcmode="lin" valueType="num">
                                      <p:cBhvr>
                                        <p:cTn id="29"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2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5">
                                            <p:txEl>
                                              <p:pRg st="4" end="4"/>
                                            </p:txEl>
                                          </p:spTgt>
                                        </p:tgtEl>
                                        <p:attrNameLst>
                                          <p:attrName>style.visibility</p:attrName>
                                        </p:attrNameLst>
                                      </p:cBhvr>
                                      <p:to>
                                        <p:strVal val="visible"/>
                                      </p:to>
                                    </p:set>
                                    <p:animEffect transition="in" filter="fade">
                                      <p:cBhvr>
                                        <p:cTn id="35" dur="500"/>
                                        <p:tgtEl>
                                          <p:spTgt spid="25">
                                            <p:txEl>
                                              <p:pRg st="4" end="4"/>
                                            </p:txEl>
                                          </p:spTgt>
                                        </p:tgtEl>
                                      </p:cBhvr>
                                    </p:animEffect>
                                    <p:anim calcmode="lin" valueType="num">
                                      <p:cBhvr>
                                        <p:cTn id="36"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2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7FE9-6149-284A-68AD-520E6CCC6C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9311F0-3342-8C68-3B35-C6129D063C7F}"/>
              </a:ext>
            </a:extLst>
          </p:cNvPr>
          <p:cNvSpPr/>
          <p:nvPr/>
        </p:nvSpPr>
        <p:spPr>
          <a:xfrm>
            <a:off x="0" y="8502902"/>
            <a:ext cx="18743202"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atin typeface="Anton" pitchFamily="2" charset="0"/>
            </a:endParaRPr>
          </a:p>
        </p:txBody>
      </p:sp>
      <p:sp>
        <p:nvSpPr>
          <p:cNvPr id="11" name="Rectangle 10">
            <a:extLst>
              <a:ext uri="{FF2B5EF4-FFF2-40B4-BE49-F238E27FC236}">
                <a16:creationId xmlns:a16="http://schemas.microsoft.com/office/drawing/2014/main" id="{FE9574F7-C108-07A8-0D5F-8D29C04A0BAC}"/>
              </a:ext>
            </a:extLst>
          </p:cNvPr>
          <p:cNvSpPr/>
          <p:nvPr/>
        </p:nvSpPr>
        <p:spPr>
          <a:xfrm>
            <a:off x="0" y="0"/>
            <a:ext cx="18743202" cy="10287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pic>
        <p:nvPicPr>
          <p:cNvPr id="1026" name="Picture 2">
            <a:extLst>
              <a:ext uri="{FF2B5EF4-FFF2-40B4-BE49-F238E27FC236}">
                <a16:creationId xmlns:a16="http://schemas.microsoft.com/office/drawing/2014/main" id="{087754EB-974D-7F80-17B5-80828DCEE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32238" y="8398914"/>
            <a:ext cx="1440153" cy="23046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DE00748A-83DE-5E5C-5360-ACAFB5CB29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124248" cy="1511625"/>
          </a:xfrm>
          <a:prstGeom prst="rect">
            <a:avLst/>
          </a:prstGeom>
        </p:spPr>
      </p:pic>
      <p:pic>
        <p:nvPicPr>
          <p:cNvPr id="3" name="Picture 2">
            <a:extLst>
              <a:ext uri="{FF2B5EF4-FFF2-40B4-BE49-F238E27FC236}">
                <a16:creationId xmlns:a16="http://schemas.microsoft.com/office/drawing/2014/main" id="{34BDB297-87B9-3C99-01A0-4E3BF3E287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33757" y="8893808"/>
            <a:ext cx="4118827" cy="1700787"/>
          </a:xfrm>
          <a:prstGeom prst="rect">
            <a:avLst/>
          </a:prstGeom>
        </p:spPr>
      </p:pic>
      <p:grpSp>
        <p:nvGrpSpPr>
          <p:cNvPr id="9" name="Group 8">
            <a:extLst>
              <a:ext uri="{FF2B5EF4-FFF2-40B4-BE49-F238E27FC236}">
                <a16:creationId xmlns:a16="http://schemas.microsoft.com/office/drawing/2014/main" id="{54F4621A-813B-7F96-480C-ABC948565BA4}"/>
              </a:ext>
            </a:extLst>
          </p:cNvPr>
          <p:cNvGrpSpPr/>
          <p:nvPr/>
        </p:nvGrpSpPr>
        <p:grpSpPr>
          <a:xfrm flipV="1">
            <a:off x="15870005" y="518162"/>
            <a:ext cx="2043980" cy="6037814"/>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3B9133C-F8DA-E2C8-3B54-E628EE25A244}"/>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74E4ED-B657-AD50-8E6C-C8373D54E00E}"/>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6BE16-2B7E-0662-28B8-D25A2822733A}"/>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EB41BF9-B86E-4ADD-ACA6-C6D5B7D235ED}"/>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0779551-7649-3416-542B-61F0DDB490AA}"/>
              </a:ext>
            </a:extLst>
          </p:cNvPr>
          <p:cNvSpPr/>
          <p:nvPr/>
        </p:nvSpPr>
        <p:spPr>
          <a:xfrm rot="5400000">
            <a:off x="-1502754" y="2186587"/>
            <a:ext cx="3936134" cy="184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sp>
        <p:nvSpPr>
          <p:cNvPr id="4" name="Rectangle 3">
            <a:extLst>
              <a:ext uri="{FF2B5EF4-FFF2-40B4-BE49-F238E27FC236}">
                <a16:creationId xmlns:a16="http://schemas.microsoft.com/office/drawing/2014/main" id="{BA8A4177-4F55-6F77-D905-9C6547544CFE}"/>
              </a:ext>
            </a:extLst>
          </p:cNvPr>
          <p:cNvSpPr/>
          <p:nvPr/>
        </p:nvSpPr>
        <p:spPr>
          <a:xfrm>
            <a:off x="-3" y="8602602"/>
            <a:ext cx="18743205" cy="17007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atin typeface="Anton" pitchFamily="2" charset="0"/>
            </a:endParaRPr>
          </a:p>
        </p:txBody>
      </p:sp>
      <p:pic>
        <p:nvPicPr>
          <p:cNvPr id="8" name="Picture 7"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64571" y="8803658"/>
            <a:ext cx="3493564" cy="1442598"/>
          </a:xfrm>
          <a:prstGeom prst="rect">
            <a:avLst/>
          </a:prstGeom>
        </p:spPr>
      </p:pic>
      <p:sp>
        <p:nvSpPr>
          <p:cNvPr id="15" name="Title 14">
            <a:extLst>
              <a:ext uri="{FF2B5EF4-FFF2-40B4-BE49-F238E27FC236}">
                <a16:creationId xmlns:a16="http://schemas.microsoft.com/office/drawing/2014/main" id="{3DF88318-EE4D-BBFA-88E2-47338D74AB71}"/>
              </a:ext>
            </a:extLst>
          </p:cNvPr>
          <p:cNvSpPr>
            <a:spLocks noGrp="1"/>
          </p:cNvSpPr>
          <p:nvPr>
            <p:ph type="title"/>
          </p:nvPr>
        </p:nvSpPr>
        <p:spPr>
          <a:xfrm>
            <a:off x="4137231" y="3544094"/>
            <a:ext cx="10627340" cy="1988345"/>
          </a:xfrm>
        </p:spPr>
        <p:txBody>
          <a:bodyPr>
            <a:normAutofit/>
          </a:bodyPr>
          <a:lstStyle/>
          <a:p>
            <a:pPr algn="ctr"/>
            <a:r>
              <a:rPr lang="en-US" dirty="0">
                <a:solidFill>
                  <a:schemeClr val="bg1"/>
                </a:solidFill>
                <a:latin typeface="Anton" pitchFamily="2" charset="0"/>
              </a:rPr>
              <a:t>Why Do We Need LCD in Embedded Systems?</a:t>
            </a:r>
          </a:p>
        </p:txBody>
      </p:sp>
      <p:pic>
        <p:nvPicPr>
          <p:cNvPr id="5"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1" y="8669407"/>
            <a:ext cx="2298971" cy="1443038"/>
          </a:xfrm>
          <a:prstGeom prst="rect">
            <a:avLst/>
          </a:prstGeom>
        </p:spPr>
      </p:pic>
    </p:spTree>
    <p:extLst>
      <p:ext uri="{BB962C8B-B14F-4D97-AF65-F5344CB8AC3E}">
        <p14:creationId xmlns:p14="http://schemas.microsoft.com/office/powerpoint/2010/main" val="63160103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sp>
        <p:nvSpPr>
          <p:cNvPr id="7" name="TextBox 7"/>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pic>
        <p:nvPicPr>
          <p:cNvPr id="8" name="Picture 8"/>
          <p:cNvPicPr>
            <a:picLocks noChangeAspect="1"/>
          </p:cNvPicPr>
          <p:nvPr/>
        </p:nvPicPr>
        <p:blipFill>
          <a:blip r:embed="rId7"/>
          <a:stretch>
            <a:fillRect/>
          </a:stretch>
        </p:blipFill>
        <p:spPr>
          <a:xfrm>
            <a:off x="4774746" y="844188"/>
            <a:ext cx="8291557" cy="829155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41C9-CC2B-AD4F-45FD-12BD07CA03A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A3C0A9F4-E8C9-F625-6802-1164190C3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sp>
        <p:nvSpPr>
          <p:cNvPr id="22" name="Rectangle 21">
            <a:extLst>
              <a:ext uri="{FF2B5EF4-FFF2-40B4-BE49-F238E27FC236}">
                <a16:creationId xmlns:a16="http://schemas.microsoft.com/office/drawing/2014/main" id="{38629812-2EF5-86AD-84A7-BB963CD635A5}"/>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pic>
        <p:nvPicPr>
          <p:cNvPr id="10" name="Picture 9">
            <a:extLst>
              <a:ext uri="{FF2B5EF4-FFF2-40B4-BE49-F238E27FC236}">
                <a16:creationId xmlns:a16="http://schemas.microsoft.com/office/drawing/2014/main" id="{C65B15EA-11DA-C200-E8DE-661A3D19EE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3" name="Rectangle 2">
            <a:extLst>
              <a:ext uri="{FF2B5EF4-FFF2-40B4-BE49-F238E27FC236}">
                <a16:creationId xmlns:a16="http://schemas.microsoft.com/office/drawing/2014/main" id="{2960B1C1-CC81-A491-063F-4E75FE6B8C02}"/>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grpSp>
        <p:nvGrpSpPr>
          <p:cNvPr id="4" name="Group 3">
            <a:extLst>
              <a:ext uri="{FF2B5EF4-FFF2-40B4-BE49-F238E27FC236}">
                <a16:creationId xmlns:a16="http://schemas.microsoft.com/office/drawing/2014/main" id="{33FA3022-6F99-58CC-1DCE-2B17C52F23DF}"/>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D54A19F-4689-2C0F-5396-5452026DCAA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8EC2A2-D5C8-A5A5-7E7D-C34CD99D01E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F667570-E8C1-5C95-302A-204C15BC75AF}"/>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BC39E67-A4F3-FB72-1488-AF22A6B4E1C5}"/>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410078F-6D99-58AD-313B-542295CBF986}"/>
              </a:ext>
            </a:extLst>
          </p:cNvPr>
          <p:cNvPicPr>
            <a:picLocks noChangeAspect="1"/>
          </p:cNvPicPr>
          <p:nvPr/>
        </p:nvPicPr>
        <p:blipFill>
          <a:blip r:embed="rId5"/>
          <a:srcRect/>
          <a:stretch/>
        </p:blipFill>
        <p:spPr>
          <a:xfrm>
            <a:off x="892740" y="344681"/>
            <a:ext cx="1026324" cy="1414308"/>
          </a:xfrm>
          <a:prstGeom prst="rect">
            <a:avLst/>
          </a:prstGeom>
        </p:spPr>
      </p:pic>
      <p:sp>
        <p:nvSpPr>
          <p:cNvPr id="20" name="Title 19">
            <a:extLst>
              <a:ext uri="{FF2B5EF4-FFF2-40B4-BE49-F238E27FC236}">
                <a16:creationId xmlns:a16="http://schemas.microsoft.com/office/drawing/2014/main" id="{CE04F9BF-3177-BF6A-01C7-50F72D508086}"/>
              </a:ext>
            </a:extLst>
          </p:cNvPr>
          <p:cNvSpPr>
            <a:spLocks noGrp="1"/>
          </p:cNvSpPr>
          <p:nvPr>
            <p:ph type="title"/>
          </p:nvPr>
        </p:nvSpPr>
        <p:spPr>
          <a:xfrm>
            <a:off x="2804070" y="490996"/>
            <a:ext cx="12187578" cy="1988345"/>
          </a:xfrm>
        </p:spPr>
        <p:txBody>
          <a:bodyPr>
            <a:normAutofit/>
          </a:bodyPr>
          <a:lstStyle/>
          <a:p>
            <a:pPr algn="ctr"/>
            <a:r>
              <a:rPr lang="en-US" dirty="0">
                <a:latin typeface="Anton" pitchFamily="2" charset="0"/>
                <a:cs typeface="Times New Roman" panose="02020603050405020304" pitchFamily="18" charset="0"/>
              </a:rPr>
              <a:t>Why Do We Need LCD in Embedded Systems?</a:t>
            </a:r>
          </a:p>
        </p:txBody>
      </p:sp>
      <p:pic>
        <p:nvPicPr>
          <p:cNvPr id="19"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7" name="TextBox 6">
            <a:extLst>
              <a:ext uri="{FF2B5EF4-FFF2-40B4-BE49-F238E27FC236}">
                <a16:creationId xmlns:a16="http://schemas.microsoft.com/office/drawing/2014/main" id="{54EBDD2C-C00F-4482-9240-D22613D41878}"/>
              </a:ext>
            </a:extLst>
          </p:cNvPr>
          <p:cNvSpPr txBox="1"/>
          <p:nvPr/>
        </p:nvSpPr>
        <p:spPr>
          <a:xfrm>
            <a:off x="2540002" y="3781589"/>
            <a:ext cx="7772399" cy="2677656"/>
          </a:xfrm>
          <a:prstGeom prst="rect">
            <a:avLst/>
          </a:prstGeom>
          <a:noFill/>
        </p:spPr>
        <p:txBody>
          <a:bodyPr wrap="square" rtlCol="0">
            <a:spAutoFit/>
          </a:bodyPr>
          <a:lstStyle/>
          <a:p>
            <a:pPr defTabSz="1371600" eaLnBrk="0" fontAlgn="base" hangingPunct="0">
              <a:spcBef>
                <a:spcPct val="0"/>
              </a:spcBef>
              <a:spcAft>
                <a:spcPct val="0"/>
              </a:spcAft>
              <a:buFontTx/>
              <a:buChar char="•"/>
            </a:pPr>
            <a:r>
              <a:rPr lang="en-US" altLang="en-US" sz="4200" dirty="0">
                <a:latin typeface="Anton" pitchFamily="2" charset="0"/>
                <a:cs typeface="Times New Roman" panose="02020603050405020304" pitchFamily="18" charset="0"/>
              </a:rPr>
              <a:t>Display sensor readings</a:t>
            </a:r>
          </a:p>
          <a:p>
            <a:pPr defTabSz="1371600" eaLnBrk="0" fontAlgn="base" hangingPunct="0">
              <a:spcBef>
                <a:spcPct val="0"/>
              </a:spcBef>
              <a:spcAft>
                <a:spcPct val="0"/>
              </a:spcAft>
              <a:buFontTx/>
              <a:buChar char="•"/>
            </a:pPr>
            <a:r>
              <a:rPr lang="en-US" altLang="en-US" sz="4200" dirty="0">
                <a:latin typeface="Anton" pitchFamily="2" charset="0"/>
                <a:cs typeface="Times New Roman" panose="02020603050405020304" pitchFamily="18" charset="0"/>
              </a:rPr>
              <a:t>Show system status</a:t>
            </a:r>
          </a:p>
          <a:p>
            <a:pPr defTabSz="1371600" eaLnBrk="0" fontAlgn="base" hangingPunct="0">
              <a:spcBef>
                <a:spcPct val="0"/>
              </a:spcBef>
              <a:spcAft>
                <a:spcPct val="0"/>
              </a:spcAft>
              <a:buFontTx/>
              <a:buChar char="•"/>
            </a:pPr>
            <a:r>
              <a:rPr lang="en-US" altLang="en-US" sz="4200" dirty="0">
                <a:latin typeface="Anton" pitchFamily="2" charset="0"/>
                <a:cs typeface="Times New Roman" panose="02020603050405020304" pitchFamily="18" charset="0"/>
              </a:rPr>
              <a:t>User interaction</a:t>
            </a:r>
          </a:p>
          <a:p>
            <a:pPr defTabSz="1371600" eaLnBrk="0" fontAlgn="base" hangingPunct="0">
              <a:spcBef>
                <a:spcPct val="0"/>
              </a:spcBef>
              <a:spcAft>
                <a:spcPct val="0"/>
              </a:spcAft>
              <a:buFontTx/>
              <a:buChar char="•"/>
            </a:pPr>
            <a:r>
              <a:rPr lang="en-US" altLang="en-US" sz="4200" dirty="0">
                <a:latin typeface="Anton" pitchFamily="2" charset="0"/>
                <a:cs typeface="Times New Roman" panose="02020603050405020304" pitchFamily="18" charset="0"/>
              </a:rPr>
              <a:t>Debugging tool</a:t>
            </a:r>
          </a:p>
        </p:txBody>
      </p:sp>
    </p:spTree>
    <p:extLst>
      <p:ext uri="{BB962C8B-B14F-4D97-AF65-F5344CB8AC3E}">
        <p14:creationId xmlns:p14="http://schemas.microsoft.com/office/powerpoint/2010/main" val="3572993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41C9-CC2B-AD4F-45FD-12BD07CA03A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A3C0A9F4-E8C9-F625-6802-1164190C3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917" y="388230"/>
            <a:ext cx="1096944" cy="1511625"/>
          </a:xfrm>
          <a:prstGeom prst="rect">
            <a:avLst/>
          </a:prstGeom>
        </p:spPr>
      </p:pic>
      <p:sp>
        <p:nvSpPr>
          <p:cNvPr id="22" name="Rectangle 21">
            <a:extLst>
              <a:ext uri="{FF2B5EF4-FFF2-40B4-BE49-F238E27FC236}">
                <a16:creationId xmlns:a16="http://schemas.microsoft.com/office/drawing/2014/main" id="{38629812-2EF5-86AD-84A7-BB963CD635A5}"/>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pic>
        <p:nvPicPr>
          <p:cNvPr id="10" name="Picture 9">
            <a:extLst>
              <a:ext uri="{FF2B5EF4-FFF2-40B4-BE49-F238E27FC236}">
                <a16:creationId xmlns:a16="http://schemas.microsoft.com/office/drawing/2014/main" id="{C65B15EA-11DA-C200-E8DE-661A3D19EE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3" name="Rectangle 2">
            <a:extLst>
              <a:ext uri="{FF2B5EF4-FFF2-40B4-BE49-F238E27FC236}">
                <a16:creationId xmlns:a16="http://schemas.microsoft.com/office/drawing/2014/main" id="{2960B1C1-CC81-A491-063F-4E75FE6B8C02}"/>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grpSp>
        <p:nvGrpSpPr>
          <p:cNvPr id="4" name="Group 3">
            <a:extLst>
              <a:ext uri="{FF2B5EF4-FFF2-40B4-BE49-F238E27FC236}">
                <a16:creationId xmlns:a16="http://schemas.microsoft.com/office/drawing/2014/main" id="{33FA3022-6F99-58CC-1DCE-2B17C52F23DF}"/>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D54A19F-4689-2C0F-5396-5452026DCAA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8EC2A2-D5C8-A5A5-7E7D-C34CD99D01E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F667570-E8C1-5C95-302A-204C15BC75AF}"/>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BC39E67-A4F3-FB72-1488-AF22A6B4E1C5}"/>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410078F-6D99-58AD-313B-542295CBF986}"/>
              </a:ext>
            </a:extLst>
          </p:cNvPr>
          <p:cNvPicPr>
            <a:picLocks noChangeAspect="1"/>
          </p:cNvPicPr>
          <p:nvPr/>
        </p:nvPicPr>
        <p:blipFill>
          <a:blip r:embed="rId5"/>
          <a:srcRect/>
          <a:stretch/>
        </p:blipFill>
        <p:spPr>
          <a:xfrm>
            <a:off x="892740" y="344681"/>
            <a:ext cx="1026324" cy="1414308"/>
          </a:xfrm>
          <a:prstGeom prst="rect">
            <a:avLst/>
          </a:prstGeom>
        </p:spPr>
      </p:pic>
      <p:pic>
        <p:nvPicPr>
          <p:cNvPr id="19"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15" name="Title 1">
            <a:extLst>
              <a:ext uri="{FF2B5EF4-FFF2-40B4-BE49-F238E27FC236}">
                <a16:creationId xmlns:a16="http://schemas.microsoft.com/office/drawing/2014/main" id="{9C3A76A0-CA92-4A8B-8695-3ED3E8A39F7F}"/>
              </a:ext>
            </a:extLst>
          </p:cNvPr>
          <p:cNvSpPr txBox="1">
            <a:spLocks/>
          </p:cNvSpPr>
          <p:nvPr/>
        </p:nvSpPr>
        <p:spPr>
          <a:xfrm>
            <a:off x="2527631" y="389183"/>
            <a:ext cx="15773400" cy="1988345"/>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latin typeface="Anton" pitchFamily="2" charset="0"/>
                <a:cs typeface="Times New Roman" panose="02020603050405020304" pitchFamily="18" charset="0"/>
              </a:rPr>
              <a:t>Types of display</a:t>
            </a:r>
          </a:p>
        </p:txBody>
      </p:sp>
      <p:pic>
        <p:nvPicPr>
          <p:cNvPr id="16" name="Picture 4" descr="شاشات ليد اسكرين الوان مقاس 2 متر في 80 سم | سيزما">
            <a:extLst>
              <a:ext uri="{FF2B5EF4-FFF2-40B4-BE49-F238E27FC236}">
                <a16:creationId xmlns:a16="http://schemas.microsoft.com/office/drawing/2014/main" id="{A4ECA2C1-C405-435F-8466-A54396F1DA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370" y="3889378"/>
            <a:ext cx="4058967" cy="222266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17A65FA-FF5E-463D-9622-5235BA3213F7}"/>
              </a:ext>
            </a:extLst>
          </p:cNvPr>
          <p:cNvSpPr txBox="1"/>
          <p:nvPr/>
        </p:nvSpPr>
        <p:spPr>
          <a:xfrm>
            <a:off x="7459578" y="2935706"/>
            <a:ext cx="3513222" cy="507831"/>
          </a:xfrm>
          <a:prstGeom prst="rect">
            <a:avLst/>
          </a:prstGeom>
          <a:noFill/>
        </p:spPr>
        <p:txBody>
          <a:bodyPr wrap="square">
            <a:spAutoFit/>
          </a:bodyPr>
          <a:lstStyle/>
          <a:p>
            <a:r>
              <a:rPr lang="en-US" sz="2700" b="1" dirty="0">
                <a:solidFill>
                  <a:srgbClr val="000000"/>
                </a:solidFill>
                <a:latin typeface="Anton" pitchFamily="2" charset="0"/>
                <a:cs typeface="Times New Roman" panose="02020603050405020304" pitchFamily="18" charset="0"/>
              </a:rPr>
              <a:t>Segments Display </a:t>
            </a:r>
            <a:endParaRPr lang="en-US" sz="2700" dirty="0">
              <a:latin typeface="Anton" pitchFamily="2" charset="0"/>
              <a:cs typeface="Times New Roman" panose="02020603050405020304" pitchFamily="18" charset="0"/>
            </a:endParaRPr>
          </a:p>
        </p:txBody>
      </p:sp>
      <p:sp>
        <p:nvSpPr>
          <p:cNvPr id="21" name="TextBox 20">
            <a:extLst>
              <a:ext uri="{FF2B5EF4-FFF2-40B4-BE49-F238E27FC236}">
                <a16:creationId xmlns:a16="http://schemas.microsoft.com/office/drawing/2014/main" id="{F90CF413-918C-4598-9574-17249C8C7CE7}"/>
              </a:ext>
            </a:extLst>
          </p:cNvPr>
          <p:cNvSpPr txBox="1"/>
          <p:nvPr/>
        </p:nvSpPr>
        <p:spPr>
          <a:xfrm>
            <a:off x="2165684" y="2935706"/>
            <a:ext cx="3513222" cy="507831"/>
          </a:xfrm>
          <a:prstGeom prst="rect">
            <a:avLst/>
          </a:prstGeom>
          <a:noFill/>
        </p:spPr>
        <p:txBody>
          <a:bodyPr wrap="square">
            <a:spAutoFit/>
          </a:bodyPr>
          <a:lstStyle/>
          <a:p>
            <a:r>
              <a:rPr lang="en-US" sz="2700" b="1" dirty="0">
                <a:latin typeface="Anton" pitchFamily="2" charset="0"/>
                <a:cs typeface="Times New Roman" panose="02020603050405020304" pitchFamily="18" charset="0"/>
              </a:rPr>
              <a:t>Dot matrix Display </a:t>
            </a:r>
            <a:endParaRPr lang="en-US" sz="2700" dirty="0">
              <a:latin typeface="Anton" pitchFamily="2" charset="0"/>
              <a:cs typeface="Times New Roman" panose="02020603050405020304" pitchFamily="18" charset="0"/>
            </a:endParaRPr>
          </a:p>
        </p:txBody>
      </p:sp>
      <p:pic>
        <p:nvPicPr>
          <p:cNvPr id="23" name="Picture 2" descr="Interfacing Seven (7) Segment Display ...">
            <a:extLst>
              <a:ext uri="{FF2B5EF4-FFF2-40B4-BE49-F238E27FC236}">
                <a16:creationId xmlns:a16="http://schemas.microsoft.com/office/drawing/2014/main" id="{A46DF837-58AD-46D8-9A56-24D9C6DEB8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9463" y="3889378"/>
            <a:ext cx="4029075" cy="255746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9D9EF16-7AE5-4721-9D3F-5FEADEB473E9}"/>
              </a:ext>
            </a:extLst>
          </p:cNvPr>
          <p:cNvSpPr txBox="1"/>
          <p:nvPr/>
        </p:nvSpPr>
        <p:spPr>
          <a:xfrm>
            <a:off x="13090358" y="2935706"/>
            <a:ext cx="4331367" cy="507831"/>
          </a:xfrm>
          <a:prstGeom prst="rect">
            <a:avLst/>
          </a:prstGeom>
          <a:noFill/>
        </p:spPr>
        <p:txBody>
          <a:bodyPr wrap="square">
            <a:spAutoFit/>
          </a:bodyPr>
          <a:lstStyle/>
          <a:p>
            <a:r>
              <a:rPr lang="en-US" sz="2700" b="1" dirty="0">
                <a:latin typeface="Anton" pitchFamily="2" charset="0"/>
                <a:cs typeface="Times New Roman" panose="02020603050405020304" pitchFamily="18" charset="0"/>
              </a:rPr>
              <a:t>Character Display </a:t>
            </a:r>
            <a:endParaRPr lang="en-US" sz="2700" dirty="0">
              <a:latin typeface="Anton" pitchFamily="2" charset="0"/>
              <a:cs typeface="Times New Roman" panose="02020603050405020304" pitchFamily="18" charset="0"/>
            </a:endParaRPr>
          </a:p>
        </p:txBody>
      </p:sp>
      <p:pic>
        <p:nvPicPr>
          <p:cNvPr id="26" name="Picture 4" descr="5V Character LCD 1604 | Makers Electronics">
            <a:extLst>
              <a:ext uri="{FF2B5EF4-FFF2-40B4-BE49-F238E27FC236}">
                <a16:creationId xmlns:a16="http://schemas.microsoft.com/office/drawing/2014/main" id="{138AE113-030C-461D-9459-3C70322E02A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8542" b="14386"/>
          <a:stretch/>
        </p:blipFill>
        <p:spPr bwMode="auto">
          <a:xfrm>
            <a:off x="12085721" y="3889376"/>
            <a:ext cx="5143500" cy="344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48991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41C9-CC2B-AD4F-45FD-12BD07CA03A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A3C0A9F4-E8C9-F625-6802-1164190C3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917" y="388230"/>
            <a:ext cx="1096944" cy="1511625"/>
          </a:xfrm>
          <a:prstGeom prst="rect">
            <a:avLst/>
          </a:prstGeom>
        </p:spPr>
      </p:pic>
      <p:sp>
        <p:nvSpPr>
          <p:cNvPr id="22" name="Rectangle 21">
            <a:extLst>
              <a:ext uri="{FF2B5EF4-FFF2-40B4-BE49-F238E27FC236}">
                <a16:creationId xmlns:a16="http://schemas.microsoft.com/office/drawing/2014/main" id="{38629812-2EF5-86AD-84A7-BB963CD635A5}"/>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pic>
        <p:nvPicPr>
          <p:cNvPr id="10" name="Picture 9">
            <a:extLst>
              <a:ext uri="{FF2B5EF4-FFF2-40B4-BE49-F238E27FC236}">
                <a16:creationId xmlns:a16="http://schemas.microsoft.com/office/drawing/2014/main" id="{C65B15EA-11DA-C200-E8DE-661A3D19EE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3" name="Rectangle 2">
            <a:extLst>
              <a:ext uri="{FF2B5EF4-FFF2-40B4-BE49-F238E27FC236}">
                <a16:creationId xmlns:a16="http://schemas.microsoft.com/office/drawing/2014/main" id="{2960B1C1-CC81-A491-063F-4E75FE6B8C02}"/>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grpSp>
        <p:nvGrpSpPr>
          <p:cNvPr id="4" name="Group 3">
            <a:extLst>
              <a:ext uri="{FF2B5EF4-FFF2-40B4-BE49-F238E27FC236}">
                <a16:creationId xmlns:a16="http://schemas.microsoft.com/office/drawing/2014/main" id="{33FA3022-6F99-58CC-1DCE-2B17C52F23DF}"/>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D54A19F-4689-2C0F-5396-5452026DCAA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8EC2A2-D5C8-A5A5-7E7D-C34CD99D01E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F667570-E8C1-5C95-302A-204C15BC75AF}"/>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BC39E67-A4F3-FB72-1488-AF22A6B4E1C5}"/>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410078F-6D99-58AD-313B-542295CBF986}"/>
              </a:ext>
            </a:extLst>
          </p:cNvPr>
          <p:cNvPicPr>
            <a:picLocks noChangeAspect="1"/>
          </p:cNvPicPr>
          <p:nvPr/>
        </p:nvPicPr>
        <p:blipFill>
          <a:blip r:embed="rId5"/>
          <a:srcRect/>
          <a:stretch/>
        </p:blipFill>
        <p:spPr>
          <a:xfrm>
            <a:off x="892740" y="344681"/>
            <a:ext cx="1026324" cy="1414308"/>
          </a:xfrm>
          <a:prstGeom prst="rect">
            <a:avLst/>
          </a:prstGeom>
        </p:spPr>
      </p:pic>
      <p:pic>
        <p:nvPicPr>
          <p:cNvPr id="19"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25" name="Title 1">
            <a:extLst>
              <a:ext uri="{FF2B5EF4-FFF2-40B4-BE49-F238E27FC236}">
                <a16:creationId xmlns:a16="http://schemas.microsoft.com/office/drawing/2014/main" id="{2EC7D344-D728-4552-9EA9-EEA1CD11D9F0}"/>
              </a:ext>
            </a:extLst>
          </p:cNvPr>
          <p:cNvSpPr>
            <a:spLocks noGrp="1"/>
          </p:cNvSpPr>
          <p:nvPr>
            <p:ph type="title"/>
          </p:nvPr>
        </p:nvSpPr>
        <p:spPr>
          <a:xfrm>
            <a:off x="2357834" y="670043"/>
            <a:ext cx="15773400" cy="1988345"/>
          </a:xfrm>
        </p:spPr>
        <p:txBody>
          <a:bodyPr/>
          <a:lstStyle/>
          <a:p>
            <a:r>
              <a:rPr lang="en-US" dirty="0">
                <a:latin typeface="Anton" pitchFamily="2" charset="0"/>
                <a:cs typeface="Times New Roman" panose="02020603050405020304" pitchFamily="18" charset="0"/>
              </a:rPr>
              <a:t>Liquid crystal mechanism </a:t>
            </a:r>
          </a:p>
        </p:txBody>
      </p:sp>
      <p:pic>
        <p:nvPicPr>
          <p:cNvPr id="26" name="Picture 2" descr="Microwave Liquid Crystal Technology">
            <a:extLst>
              <a:ext uri="{FF2B5EF4-FFF2-40B4-BE49-F238E27FC236}">
                <a16:creationId xmlns:a16="http://schemas.microsoft.com/office/drawing/2014/main" id="{7CBF8B23-3885-461E-97CB-D52A200084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483" y="2679519"/>
            <a:ext cx="11358900" cy="590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70978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7FE9-6149-284A-68AD-520E6CCC6C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9311F0-3342-8C68-3B35-C6129D063C7F}"/>
              </a:ext>
            </a:extLst>
          </p:cNvPr>
          <p:cNvSpPr/>
          <p:nvPr/>
        </p:nvSpPr>
        <p:spPr>
          <a:xfrm>
            <a:off x="0" y="8502902"/>
            <a:ext cx="18288000"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atin typeface="Anton" pitchFamily="2" charset="0"/>
            </a:endParaRPr>
          </a:p>
        </p:txBody>
      </p:sp>
      <p:sp>
        <p:nvSpPr>
          <p:cNvPr id="11" name="Rectangle 10">
            <a:extLst>
              <a:ext uri="{FF2B5EF4-FFF2-40B4-BE49-F238E27FC236}">
                <a16:creationId xmlns:a16="http://schemas.microsoft.com/office/drawing/2014/main" id="{FE9574F7-C108-07A8-0D5F-8D29C04A0BAC}"/>
              </a:ext>
            </a:extLst>
          </p:cNvPr>
          <p:cNvSpPr/>
          <p:nvPr/>
        </p:nvSpPr>
        <p:spPr>
          <a:xfrm>
            <a:off x="0" y="0"/>
            <a:ext cx="18288000" cy="10287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pic>
        <p:nvPicPr>
          <p:cNvPr id="1026" name="Picture 2">
            <a:extLst>
              <a:ext uri="{FF2B5EF4-FFF2-40B4-BE49-F238E27FC236}">
                <a16:creationId xmlns:a16="http://schemas.microsoft.com/office/drawing/2014/main" id="{087754EB-974D-7F80-17B5-80828DCEE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426900"/>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DE00748A-83DE-5E5C-5360-ACAFB5CB29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pic>
        <p:nvPicPr>
          <p:cNvPr id="3" name="Picture 2">
            <a:extLst>
              <a:ext uri="{FF2B5EF4-FFF2-40B4-BE49-F238E27FC236}">
                <a16:creationId xmlns:a16="http://schemas.microsoft.com/office/drawing/2014/main" id="{34BDB297-87B9-3C99-01A0-4E3BF3E287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33758" y="8893808"/>
            <a:ext cx="4018796" cy="1700787"/>
          </a:xfrm>
          <a:prstGeom prst="rect">
            <a:avLst/>
          </a:prstGeom>
        </p:spPr>
      </p:pic>
      <p:grpSp>
        <p:nvGrpSpPr>
          <p:cNvPr id="9" name="Group 8">
            <a:extLst>
              <a:ext uri="{FF2B5EF4-FFF2-40B4-BE49-F238E27FC236}">
                <a16:creationId xmlns:a16="http://schemas.microsoft.com/office/drawing/2014/main" id="{54F4621A-813B-7F96-480C-ABC948565BA4}"/>
              </a:ext>
            </a:extLst>
          </p:cNvPr>
          <p:cNvGrpSpPr/>
          <p:nvPr/>
        </p:nvGrpSpPr>
        <p:grpSpPr>
          <a:xfrm flipV="1">
            <a:off x="15870005" y="518162"/>
            <a:ext cx="1994339" cy="6037814"/>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3B9133C-F8DA-E2C8-3B54-E628EE25A244}"/>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74E4ED-B657-AD50-8E6C-C8373D54E00E}"/>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6BE16-2B7E-0662-28B8-D25A2822733A}"/>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EB41BF9-B86E-4ADD-ACA6-C6D5B7D235ED}"/>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0779551-7649-3416-542B-61F0DDB490AA}"/>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sp>
        <p:nvSpPr>
          <p:cNvPr id="4" name="Rectangle 3">
            <a:extLst>
              <a:ext uri="{FF2B5EF4-FFF2-40B4-BE49-F238E27FC236}">
                <a16:creationId xmlns:a16="http://schemas.microsoft.com/office/drawing/2014/main" id="{BA8A4177-4F55-6F77-D905-9C6547544CFE}"/>
              </a:ext>
            </a:extLst>
          </p:cNvPr>
          <p:cNvSpPr/>
          <p:nvPr/>
        </p:nvSpPr>
        <p:spPr>
          <a:xfrm>
            <a:off x="-3" y="8602602"/>
            <a:ext cx="18288003" cy="17007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atin typeface="Anton" pitchFamily="2" charset="0"/>
            </a:endParaRPr>
          </a:p>
        </p:txBody>
      </p:sp>
      <p:pic>
        <p:nvPicPr>
          <p:cNvPr id="8" name="Picture 7"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15" name="Title 14">
            <a:extLst>
              <a:ext uri="{FF2B5EF4-FFF2-40B4-BE49-F238E27FC236}">
                <a16:creationId xmlns:a16="http://schemas.microsoft.com/office/drawing/2014/main" id="{3DF88318-EE4D-BBFA-88E2-47338D74AB71}"/>
              </a:ext>
            </a:extLst>
          </p:cNvPr>
          <p:cNvSpPr>
            <a:spLocks noGrp="1"/>
          </p:cNvSpPr>
          <p:nvPr>
            <p:ph type="title"/>
          </p:nvPr>
        </p:nvSpPr>
        <p:spPr>
          <a:xfrm>
            <a:off x="3386030" y="3749695"/>
            <a:ext cx="11515937" cy="1988345"/>
          </a:xfrm>
        </p:spPr>
        <p:txBody>
          <a:bodyPr/>
          <a:lstStyle/>
          <a:p>
            <a:pPr algn="ctr"/>
            <a:r>
              <a:rPr lang="en-US" dirty="0">
                <a:solidFill>
                  <a:schemeClr val="bg1"/>
                </a:solidFill>
                <a:latin typeface="Anton" pitchFamily="2" charset="0"/>
                <a:cs typeface="Times New Roman" panose="02020603050405020304" pitchFamily="18" charset="0"/>
              </a:rPr>
              <a:t>16x2 LCD Pin Configuration</a:t>
            </a:r>
            <a:endParaRPr lang="en-US" dirty="0">
              <a:solidFill>
                <a:schemeClr val="bg1"/>
              </a:solidFill>
              <a:latin typeface="Anton" pitchFamily="2" charset="0"/>
            </a:endParaRPr>
          </a:p>
        </p:txBody>
      </p:sp>
      <p:pic>
        <p:nvPicPr>
          <p:cNvPr id="5"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spTree>
    <p:extLst>
      <p:ext uri="{BB962C8B-B14F-4D97-AF65-F5344CB8AC3E}">
        <p14:creationId xmlns:p14="http://schemas.microsoft.com/office/powerpoint/2010/main" val="223413916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41C9-CC2B-AD4F-45FD-12BD07CA03A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A3C0A9F4-E8C9-F625-6802-1164190C3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sp>
        <p:nvSpPr>
          <p:cNvPr id="22" name="Rectangle 21">
            <a:extLst>
              <a:ext uri="{FF2B5EF4-FFF2-40B4-BE49-F238E27FC236}">
                <a16:creationId xmlns:a16="http://schemas.microsoft.com/office/drawing/2014/main" id="{38629812-2EF5-86AD-84A7-BB963CD635A5}"/>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pic>
        <p:nvPicPr>
          <p:cNvPr id="10" name="Picture 9">
            <a:extLst>
              <a:ext uri="{FF2B5EF4-FFF2-40B4-BE49-F238E27FC236}">
                <a16:creationId xmlns:a16="http://schemas.microsoft.com/office/drawing/2014/main" id="{C65B15EA-11DA-C200-E8DE-661A3D19EE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3" name="Rectangle 2">
            <a:extLst>
              <a:ext uri="{FF2B5EF4-FFF2-40B4-BE49-F238E27FC236}">
                <a16:creationId xmlns:a16="http://schemas.microsoft.com/office/drawing/2014/main" id="{2960B1C1-CC81-A491-063F-4E75FE6B8C02}"/>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grpSp>
        <p:nvGrpSpPr>
          <p:cNvPr id="4" name="Group 3">
            <a:extLst>
              <a:ext uri="{FF2B5EF4-FFF2-40B4-BE49-F238E27FC236}">
                <a16:creationId xmlns:a16="http://schemas.microsoft.com/office/drawing/2014/main" id="{33FA3022-6F99-58CC-1DCE-2B17C52F23DF}"/>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D54A19F-4689-2C0F-5396-5452026DCAA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8EC2A2-D5C8-A5A5-7E7D-C34CD99D01E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F667570-E8C1-5C95-302A-204C15BC75AF}"/>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BC39E67-A4F3-FB72-1488-AF22A6B4E1C5}"/>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410078F-6D99-58AD-313B-542295CBF986}"/>
              </a:ext>
            </a:extLst>
          </p:cNvPr>
          <p:cNvPicPr>
            <a:picLocks noChangeAspect="1"/>
          </p:cNvPicPr>
          <p:nvPr/>
        </p:nvPicPr>
        <p:blipFill>
          <a:blip r:embed="rId5"/>
          <a:srcRect/>
          <a:stretch/>
        </p:blipFill>
        <p:spPr>
          <a:xfrm>
            <a:off x="892740" y="344681"/>
            <a:ext cx="1026324" cy="1414308"/>
          </a:xfrm>
          <a:prstGeom prst="rect">
            <a:avLst/>
          </a:prstGeom>
        </p:spPr>
      </p:pic>
      <p:pic>
        <p:nvPicPr>
          <p:cNvPr id="19"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351" y="8843963"/>
            <a:ext cx="2243138" cy="1443038"/>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28" name="Title 1">
            <a:extLst>
              <a:ext uri="{FF2B5EF4-FFF2-40B4-BE49-F238E27FC236}">
                <a16:creationId xmlns:a16="http://schemas.microsoft.com/office/drawing/2014/main" id="{97A76CE2-8238-4F6F-82F5-B7DDBEDA7594}"/>
              </a:ext>
            </a:extLst>
          </p:cNvPr>
          <p:cNvSpPr>
            <a:spLocks noGrp="1"/>
          </p:cNvSpPr>
          <p:nvPr>
            <p:ph type="title"/>
          </p:nvPr>
        </p:nvSpPr>
        <p:spPr>
          <a:xfrm>
            <a:off x="1536842" y="407341"/>
            <a:ext cx="15773400" cy="1988345"/>
          </a:xfrm>
        </p:spPr>
        <p:txBody>
          <a:bodyPr/>
          <a:lstStyle/>
          <a:p>
            <a:r>
              <a:rPr lang="en-US" dirty="0">
                <a:latin typeface="Anton" pitchFamily="2" charset="0"/>
                <a:cs typeface="Times New Roman" panose="02020603050405020304" pitchFamily="18" charset="0"/>
              </a:rPr>
              <a:t>16x2 LCD Pin Configuration</a:t>
            </a:r>
          </a:p>
        </p:txBody>
      </p:sp>
      <p:pic>
        <p:nvPicPr>
          <p:cNvPr id="30" name="Content Placeholder 4">
            <a:extLst>
              <a:ext uri="{FF2B5EF4-FFF2-40B4-BE49-F238E27FC236}">
                <a16:creationId xmlns:a16="http://schemas.microsoft.com/office/drawing/2014/main" id="{D5FA055F-D50E-42AD-9EB0-A2B1ACB64520}"/>
              </a:ext>
            </a:extLst>
          </p:cNvPr>
          <p:cNvPicPr>
            <a:picLocks noGrp="1" noChangeAspect="1"/>
          </p:cNvPicPr>
          <p:nvPr>
            <p:ph idx="1"/>
          </p:nvPr>
        </p:nvPicPr>
        <p:blipFill>
          <a:blip r:embed="rId8"/>
          <a:stretch>
            <a:fillRect/>
          </a:stretch>
        </p:blipFill>
        <p:spPr>
          <a:xfrm>
            <a:off x="10500457" y="2579150"/>
            <a:ext cx="5988677" cy="5983941"/>
          </a:xfrm>
        </p:spPr>
      </p:pic>
      <p:pic>
        <p:nvPicPr>
          <p:cNvPr id="31" name="Picture 30">
            <a:extLst>
              <a:ext uri="{FF2B5EF4-FFF2-40B4-BE49-F238E27FC236}">
                <a16:creationId xmlns:a16="http://schemas.microsoft.com/office/drawing/2014/main" id="{AC4A154C-A49A-4CB1-9012-24C92D1747E9}"/>
              </a:ext>
            </a:extLst>
          </p:cNvPr>
          <p:cNvPicPr>
            <a:picLocks noChangeAspect="1"/>
          </p:cNvPicPr>
          <p:nvPr/>
        </p:nvPicPr>
        <p:blipFill>
          <a:blip r:embed="rId9"/>
          <a:stretch>
            <a:fillRect/>
          </a:stretch>
        </p:blipFill>
        <p:spPr>
          <a:xfrm>
            <a:off x="1798868" y="2195208"/>
            <a:ext cx="7624674" cy="7617807"/>
          </a:xfrm>
          <a:prstGeom prst="rect">
            <a:avLst/>
          </a:prstGeom>
        </p:spPr>
      </p:pic>
    </p:spTree>
    <p:extLst>
      <p:ext uri="{BB962C8B-B14F-4D97-AF65-F5344CB8AC3E}">
        <p14:creationId xmlns:p14="http://schemas.microsoft.com/office/powerpoint/2010/main" val="22657514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4D9CD-86DA-E6C8-58A3-9EC18D62AB6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3464D661-F867-4F82-1E1E-C0E1005439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426900"/>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C059838D-E830-4D20-E9CC-9AE3706556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sp>
        <p:nvSpPr>
          <p:cNvPr id="22" name="Rectangle 21">
            <a:extLst>
              <a:ext uri="{FF2B5EF4-FFF2-40B4-BE49-F238E27FC236}">
                <a16:creationId xmlns:a16="http://schemas.microsoft.com/office/drawing/2014/main" id="{07E503C7-8B4D-B01D-CEEB-8BC92D67E6FE}"/>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pic>
        <p:nvPicPr>
          <p:cNvPr id="10" name="Picture 9">
            <a:extLst>
              <a:ext uri="{FF2B5EF4-FFF2-40B4-BE49-F238E27FC236}">
                <a16:creationId xmlns:a16="http://schemas.microsoft.com/office/drawing/2014/main" id="{FF329441-AB25-CF64-0A11-FAF8DE84DE3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15" name="Rectangle 14">
            <a:extLst>
              <a:ext uri="{FF2B5EF4-FFF2-40B4-BE49-F238E27FC236}">
                <a16:creationId xmlns:a16="http://schemas.microsoft.com/office/drawing/2014/main" id="{EF4006D8-F575-8EF9-A846-7E1F9EE35186}"/>
              </a:ext>
            </a:extLst>
          </p:cNvPr>
          <p:cNvSpPr/>
          <p:nvPr/>
        </p:nvSpPr>
        <p:spPr>
          <a:xfrm>
            <a:off x="0" y="8502902"/>
            <a:ext cx="18288000"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atin typeface="Anton" pitchFamily="2" charset="0"/>
              <a:cs typeface="Times New Roman" panose="02020603050405020304" pitchFamily="18" charset="0"/>
            </a:endParaRPr>
          </a:p>
        </p:txBody>
      </p:sp>
      <p:pic>
        <p:nvPicPr>
          <p:cNvPr id="18" name="Picture 2">
            <a:extLst>
              <a:ext uri="{FF2B5EF4-FFF2-40B4-BE49-F238E27FC236}">
                <a16:creationId xmlns:a16="http://schemas.microsoft.com/office/drawing/2014/main" id="{76DA6144-47F6-BDAB-3563-EDB085A165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253078"/>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E415236-85B5-D628-D9B1-3E28D4EFD15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742878" y="8699273"/>
            <a:ext cx="3452105" cy="1460960"/>
          </a:xfrm>
          <a:prstGeom prst="rect">
            <a:avLst/>
          </a:prstGeom>
        </p:spPr>
      </p:pic>
      <p:sp>
        <p:nvSpPr>
          <p:cNvPr id="3" name="Rectangle 2">
            <a:extLst>
              <a:ext uri="{FF2B5EF4-FFF2-40B4-BE49-F238E27FC236}">
                <a16:creationId xmlns:a16="http://schemas.microsoft.com/office/drawing/2014/main" id="{24E15CFE-24FB-D4D5-D8A2-7E5974540700}"/>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grpSp>
        <p:nvGrpSpPr>
          <p:cNvPr id="4" name="Group 3">
            <a:extLst>
              <a:ext uri="{FF2B5EF4-FFF2-40B4-BE49-F238E27FC236}">
                <a16:creationId xmlns:a16="http://schemas.microsoft.com/office/drawing/2014/main" id="{7E78B27B-F4B2-7031-6A41-0203C346B305}"/>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F72D506A-F6E9-D3FD-1530-CBBA5F36FF80}"/>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AAE4D11-26FC-FB82-A962-61ADC7CCAE53}"/>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1897B29-56C1-AFA2-2E2A-4C370620FB1A}"/>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D2B32EF-7D3F-F4D8-C946-741E2BD52651}"/>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E590F868-726C-5B53-B7AF-AE5343AA4AF7}"/>
              </a:ext>
            </a:extLst>
          </p:cNvPr>
          <p:cNvPicPr>
            <a:picLocks noChangeAspect="1"/>
          </p:cNvPicPr>
          <p:nvPr/>
        </p:nvPicPr>
        <p:blipFill>
          <a:blip r:embed="rId6"/>
          <a:srcRect/>
          <a:stretch/>
        </p:blipFill>
        <p:spPr>
          <a:xfrm>
            <a:off x="892740" y="344681"/>
            <a:ext cx="1026324" cy="1414308"/>
          </a:xfrm>
          <a:prstGeom prst="rect">
            <a:avLst/>
          </a:prstGeom>
        </p:spPr>
      </p:pic>
      <p:sp>
        <p:nvSpPr>
          <p:cNvPr id="19" name="Title 1">
            <a:extLst>
              <a:ext uri="{FF2B5EF4-FFF2-40B4-BE49-F238E27FC236}">
                <a16:creationId xmlns:a16="http://schemas.microsoft.com/office/drawing/2014/main" id="{2C8982BC-0C09-41AE-B489-E71DB6B99FD4}"/>
              </a:ext>
            </a:extLst>
          </p:cNvPr>
          <p:cNvSpPr>
            <a:spLocks noGrp="1"/>
          </p:cNvSpPr>
          <p:nvPr>
            <p:ph type="title"/>
          </p:nvPr>
        </p:nvSpPr>
        <p:spPr>
          <a:xfrm>
            <a:off x="1965408" y="386690"/>
            <a:ext cx="15773400" cy="1988345"/>
          </a:xfrm>
        </p:spPr>
        <p:txBody>
          <a:bodyPr/>
          <a:lstStyle/>
          <a:p>
            <a:r>
              <a:rPr lang="en-US" dirty="0">
                <a:latin typeface="Anton" pitchFamily="2" charset="0"/>
                <a:cs typeface="Times New Roman" panose="02020603050405020304" pitchFamily="18" charset="0"/>
              </a:rPr>
              <a:t>Character in LCD</a:t>
            </a:r>
          </a:p>
        </p:txBody>
      </p:sp>
      <p:sp>
        <p:nvSpPr>
          <p:cNvPr id="20" name="Content Placeholder 2">
            <a:extLst>
              <a:ext uri="{FF2B5EF4-FFF2-40B4-BE49-F238E27FC236}">
                <a16:creationId xmlns:a16="http://schemas.microsoft.com/office/drawing/2014/main" id="{1811229C-9F89-4776-A70C-228041F69928}"/>
              </a:ext>
            </a:extLst>
          </p:cNvPr>
          <p:cNvSpPr>
            <a:spLocks noGrp="1"/>
          </p:cNvSpPr>
          <p:nvPr>
            <p:ph idx="1"/>
          </p:nvPr>
        </p:nvSpPr>
        <p:spPr>
          <a:xfrm>
            <a:off x="926141" y="2066434"/>
            <a:ext cx="16633051" cy="6677809"/>
          </a:xfrm>
        </p:spPr>
        <p:txBody>
          <a:bodyPr/>
          <a:lstStyle/>
          <a:p>
            <a:r>
              <a:rPr lang="en-US" sz="2800" dirty="0">
                <a:latin typeface="Anton" pitchFamily="2" charset="0"/>
                <a:cs typeface="Times New Roman" panose="02020603050405020304" pitchFamily="18" charset="0"/>
              </a:rPr>
              <a:t>CGROM: Character Generator ROM</a:t>
            </a:r>
          </a:p>
          <a:p>
            <a:pPr lvl="1">
              <a:buFont typeface="Wingdings" panose="05000000000000000000" pitchFamily="2" charset="2"/>
              <a:buChar char="Ø"/>
            </a:pPr>
            <a:r>
              <a:rPr lang="en-US" altLang="en-US" sz="2600" dirty="0">
                <a:latin typeface="Anton" pitchFamily="2" charset="0"/>
                <a:cs typeface="Times New Roman" panose="02020603050405020304" pitchFamily="18" charset="0"/>
              </a:rPr>
              <a:t>Non volatile </a:t>
            </a:r>
          </a:p>
          <a:p>
            <a:pPr lvl="1">
              <a:buFont typeface="Wingdings" panose="05000000000000000000" pitchFamily="2" charset="2"/>
              <a:buChar char="Ø"/>
            </a:pPr>
            <a:r>
              <a:rPr lang="en-US" altLang="en-US" sz="2600" dirty="0">
                <a:latin typeface="Anton" pitchFamily="2" charset="0"/>
                <a:cs typeface="Times New Roman" panose="02020603050405020304" pitchFamily="18" charset="0"/>
              </a:rPr>
              <a:t>Stores predefined characters</a:t>
            </a:r>
          </a:p>
          <a:p>
            <a:pPr lvl="1">
              <a:buFont typeface="Wingdings" panose="05000000000000000000" pitchFamily="2" charset="2"/>
              <a:buChar char="Ø"/>
            </a:pPr>
            <a:r>
              <a:rPr lang="en-US" sz="2600" dirty="0">
                <a:latin typeface="Anton" pitchFamily="2" charset="0"/>
                <a:cs typeface="Times New Roman" panose="02020603050405020304" pitchFamily="18" charset="0"/>
              </a:rPr>
              <a:t>ASCII characters</a:t>
            </a:r>
            <a:endParaRPr lang="en-US" altLang="en-US" sz="2600" dirty="0">
              <a:latin typeface="Anton" pitchFamily="2" charset="0"/>
              <a:cs typeface="Times New Roman" panose="02020603050405020304" pitchFamily="18" charset="0"/>
            </a:endParaRPr>
          </a:p>
          <a:p>
            <a:r>
              <a:rPr lang="en-US" sz="2800" dirty="0">
                <a:latin typeface="Anton" pitchFamily="2" charset="0"/>
                <a:cs typeface="Times New Roman" panose="02020603050405020304" pitchFamily="18" charset="0"/>
              </a:rPr>
              <a:t>DDRAM: Display Data RAM </a:t>
            </a:r>
          </a:p>
          <a:p>
            <a:pPr lvl="1">
              <a:buFont typeface="Wingdings" panose="05000000000000000000" pitchFamily="2" charset="2"/>
              <a:buChar char="Ø"/>
            </a:pPr>
            <a:r>
              <a:rPr lang="en-US" sz="2600" dirty="0">
                <a:latin typeface="Anton" pitchFamily="2" charset="0"/>
                <a:cs typeface="Times New Roman" panose="02020603050405020304" pitchFamily="18" charset="0"/>
              </a:rPr>
              <a:t>Volatile</a:t>
            </a:r>
          </a:p>
          <a:p>
            <a:pPr lvl="1">
              <a:buFont typeface="Wingdings" panose="05000000000000000000" pitchFamily="2" charset="2"/>
              <a:buChar char="Ø"/>
            </a:pPr>
            <a:r>
              <a:rPr lang="en-US" sz="2600" dirty="0">
                <a:solidFill>
                  <a:srgbClr val="000000"/>
                </a:solidFill>
                <a:latin typeface="Anton" pitchFamily="2" charset="0"/>
                <a:cs typeface="Times New Roman" panose="02020603050405020304" pitchFamily="18" charset="0"/>
              </a:rPr>
              <a:t>stores the display data represented in 8-bit character code. </a:t>
            </a:r>
          </a:p>
          <a:p>
            <a:pPr lvl="1">
              <a:buFont typeface="Wingdings" panose="05000000000000000000" pitchFamily="2" charset="2"/>
              <a:buChar char="Ø"/>
            </a:pPr>
            <a:r>
              <a:rPr lang="en-US" altLang="en-US" sz="2600" dirty="0">
                <a:latin typeface="Anton" pitchFamily="2" charset="0"/>
                <a:cs typeface="Times New Roman" panose="02020603050405020304" pitchFamily="18" charset="0"/>
              </a:rPr>
              <a:t>Each address corresponds to one character position</a:t>
            </a:r>
            <a:endParaRPr lang="en-US" sz="2600" dirty="0">
              <a:latin typeface="Anton" pitchFamily="2" charset="0"/>
              <a:cs typeface="Times New Roman" panose="02020603050405020304" pitchFamily="18" charset="0"/>
            </a:endParaRPr>
          </a:p>
          <a:p>
            <a:r>
              <a:rPr lang="en-US" sz="2800" dirty="0">
                <a:latin typeface="Anton" pitchFamily="2" charset="0"/>
                <a:cs typeface="Times New Roman" panose="02020603050405020304" pitchFamily="18" charset="0"/>
              </a:rPr>
              <a:t>CGRAM: Character Generator RAM </a:t>
            </a:r>
          </a:p>
          <a:p>
            <a:pPr lvl="1">
              <a:buFont typeface="Wingdings" panose="05000000000000000000" pitchFamily="2" charset="2"/>
              <a:buChar char="Ø"/>
            </a:pPr>
            <a:r>
              <a:rPr lang="en-US" sz="2600" dirty="0">
                <a:latin typeface="Anton" pitchFamily="2" charset="0"/>
                <a:cs typeface="Times New Roman" panose="02020603050405020304" pitchFamily="18" charset="0"/>
              </a:rPr>
              <a:t>Non volatile </a:t>
            </a:r>
          </a:p>
          <a:p>
            <a:pPr lvl="1">
              <a:buFont typeface="Wingdings" panose="05000000000000000000" pitchFamily="2" charset="2"/>
              <a:buChar char="Ø"/>
            </a:pPr>
            <a:r>
              <a:rPr lang="en-US" altLang="en-US" sz="2600" dirty="0">
                <a:latin typeface="Anton" pitchFamily="2" charset="0"/>
                <a:cs typeface="Times New Roman" panose="02020603050405020304" pitchFamily="18" charset="0"/>
              </a:rPr>
              <a:t>Used to create custom characters</a:t>
            </a:r>
          </a:p>
          <a:p>
            <a:pPr lvl="1">
              <a:buFont typeface="Wingdings" panose="05000000000000000000" pitchFamily="2" charset="2"/>
              <a:buChar char="Ø"/>
            </a:pPr>
            <a:endParaRPr lang="en-US" sz="2400" dirty="0">
              <a:latin typeface="Anton" pitchFamily="2" charset="0"/>
              <a:cs typeface="Times New Roman" panose="02020603050405020304" pitchFamily="18" charset="0"/>
            </a:endParaRPr>
          </a:p>
        </p:txBody>
      </p:sp>
    </p:spTree>
    <p:extLst>
      <p:ext uri="{BB962C8B-B14F-4D97-AF65-F5344CB8AC3E}">
        <p14:creationId xmlns:p14="http://schemas.microsoft.com/office/powerpoint/2010/main" val="316624317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7FE9-6149-284A-68AD-520E6CCC6C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9311F0-3342-8C68-3B35-C6129D063C7F}"/>
              </a:ext>
            </a:extLst>
          </p:cNvPr>
          <p:cNvSpPr/>
          <p:nvPr/>
        </p:nvSpPr>
        <p:spPr>
          <a:xfrm>
            <a:off x="0" y="8502902"/>
            <a:ext cx="18288000"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atin typeface="Anton" pitchFamily="2" charset="0"/>
            </a:endParaRPr>
          </a:p>
        </p:txBody>
      </p:sp>
      <p:sp>
        <p:nvSpPr>
          <p:cNvPr id="11" name="Rectangle 10">
            <a:extLst>
              <a:ext uri="{FF2B5EF4-FFF2-40B4-BE49-F238E27FC236}">
                <a16:creationId xmlns:a16="http://schemas.microsoft.com/office/drawing/2014/main" id="{FE9574F7-C108-07A8-0D5F-8D29C04A0BAC}"/>
              </a:ext>
            </a:extLst>
          </p:cNvPr>
          <p:cNvSpPr/>
          <p:nvPr/>
        </p:nvSpPr>
        <p:spPr>
          <a:xfrm>
            <a:off x="0" y="174557"/>
            <a:ext cx="18288000" cy="10287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pic>
        <p:nvPicPr>
          <p:cNvPr id="1026" name="Picture 2">
            <a:extLst>
              <a:ext uri="{FF2B5EF4-FFF2-40B4-BE49-F238E27FC236}">
                <a16:creationId xmlns:a16="http://schemas.microsoft.com/office/drawing/2014/main" id="{087754EB-974D-7F80-17B5-80828DCEE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426900"/>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DE00748A-83DE-5E5C-5360-ACAFB5CB29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pic>
        <p:nvPicPr>
          <p:cNvPr id="3" name="Picture 2">
            <a:extLst>
              <a:ext uri="{FF2B5EF4-FFF2-40B4-BE49-F238E27FC236}">
                <a16:creationId xmlns:a16="http://schemas.microsoft.com/office/drawing/2014/main" id="{34BDB297-87B9-3C99-01A0-4E3BF3E287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33758" y="8893808"/>
            <a:ext cx="4018796" cy="1700787"/>
          </a:xfrm>
          <a:prstGeom prst="rect">
            <a:avLst/>
          </a:prstGeom>
        </p:spPr>
      </p:pic>
      <p:grpSp>
        <p:nvGrpSpPr>
          <p:cNvPr id="9" name="Group 8">
            <a:extLst>
              <a:ext uri="{FF2B5EF4-FFF2-40B4-BE49-F238E27FC236}">
                <a16:creationId xmlns:a16="http://schemas.microsoft.com/office/drawing/2014/main" id="{54F4621A-813B-7F96-480C-ABC948565BA4}"/>
              </a:ext>
            </a:extLst>
          </p:cNvPr>
          <p:cNvGrpSpPr/>
          <p:nvPr/>
        </p:nvGrpSpPr>
        <p:grpSpPr>
          <a:xfrm flipV="1">
            <a:off x="15870005" y="518162"/>
            <a:ext cx="1994339" cy="6037814"/>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3B9133C-F8DA-E2C8-3B54-E628EE25A244}"/>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74E4ED-B657-AD50-8E6C-C8373D54E00E}"/>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6BE16-2B7E-0662-28B8-D25A2822733A}"/>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EB41BF9-B86E-4ADD-ACA6-C6D5B7D235ED}"/>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0779551-7649-3416-542B-61F0DDB490AA}"/>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sp>
        <p:nvSpPr>
          <p:cNvPr id="4" name="Rectangle 3">
            <a:extLst>
              <a:ext uri="{FF2B5EF4-FFF2-40B4-BE49-F238E27FC236}">
                <a16:creationId xmlns:a16="http://schemas.microsoft.com/office/drawing/2014/main" id="{BA8A4177-4F55-6F77-D905-9C6547544CFE}"/>
              </a:ext>
            </a:extLst>
          </p:cNvPr>
          <p:cNvSpPr/>
          <p:nvPr/>
        </p:nvSpPr>
        <p:spPr>
          <a:xfrm>
            <a:off x="0" y="8545469"/>
            <a:ext cx="18288003" cy="17007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atin typeface="Anton" pitchFamily="2" charset="0"/>
            </a:endParaRPr>
          </a:p>
        </p:txBody>
      </p:sp>
      <p:pic>
        <p:nvPicPr>
          <p:cNvPr id="8" name="Picture 7"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15" name="Title 14">
            <a:extLst>
              <a:ext uri="{FF2B5EF4-FFF2-40B4-BE49-F238E27FC236}">
                <a16:creationId xmlns:a16="http://schemas.microsoft.com/office/drawing/2014/main" id="{3DF88318-EE4D-BBFA-88E2-47338D74AB71}"/>
              </a:ext>
            </a:extLst>
          </p:cNvPr>
          <p:cNvSpPr>
            <a:spLocks noGrp="1"/>
          </p:cNvSpPr>
          <p:nvPr>
            <p:ph type="title"/>
          </p:nvPr>
        </p:nvSpPr>
        <p:spPr>
          <a:xfrm>
            <a:off x="6538406" y="3986773"/>
            <a:ext cx="5211186" cy="1988345"/>
          </a:xfrm>
        </p:spPr>
        <p:txBody>
          <a:bodyPr/>
          <a:lstStyle/>
          <a:p>
            <a:r>
              <a:rPr lang="en-US" dirty="0">
                <a:solidFill>
                  <a:schemeClr val="bg1"/>
                </a:solidFill>
                <a:latin typeface="Anton" pitchFamily="2" charset="0"/>
              </a:rPr>
              <a:t>Driver of lcd</a:t>
            </a:r>
          </a:p>
        </p:txBody>
      </p:sp>
      <p:pic>
        <p:nvPicPr>
          <p:cNvPr id="5"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spTree>
    <p:extLst>
      <p:ext uri="{BB962C8B-B14F-4D97-AF65-F5344CB8AC3E}">
        <p14:creationId xmlns:p14="http://schemas.microsoft.com/office/powerpoint/2010/main" val="49378087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41C9-CC2B-AD4F-45FD-12BD07CA03A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A3C0A9F4-E8C9-F625-6802-1164190C3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917" y="388230"/>
            <a:ext cx="1096944" cy="1511625"/>
          </a:xfrm>
          <a:prstGeom prst="rect">
            <a:avLst/>
          </a:prstGeom>
        </p:spPr>
      </p:pic>
      <p:sp>
        <p:nvSpPr>
          <p:cNvPr id="22" name="Rectangle 21">
            <a:extLst>
              <a:ext uri="{FF2B5EF4-FFF2-40B4-BE49-F238E27FC236}">
                <a16:creationId xmlns:a16="http://schemas.microsoft.com/office/drawing/2014/main" id="{38629812-2EF5-86AD-84A7-BB963CD635A5}"/>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pic>
        <p:nvPicPr>
          <p:cNvPr id="10" name="Picture 9">
            <a:extLst>
              <a:ext uri="{FF2B5EF4-FFF2-40B4-BE49-F238E27FC236}">
                <a16:creationId xmlns:a16="http://schemas.microsoft.com/office/drawing/2014/main" id="{C65B15EA-11DA-C200-E8DE-661A3D19EE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3" name="Rectangle 2">
            <a:extLst>
              <a:ext uri="{FF2B5EF4-FFF2-40B4-BE49-F238E27FC236}">
                <a16:creationId xmlns:a16="http://schemas.microsoft.com/office/drawing/2014/main" id="{2960B1C1-CC81-A491-063F-4E75FE6B8C02}"/>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cs typeface="Times New Roman" panose="02020603050405020304" pitchFamily="18" charset="0"/>
            </a:endParaRPr>
          </a:p>
        </p:txBody>
      </p:sp>
      <p:grpSp>
        <p:nvGrpSpPr>
          <p:cNvPr id="4" name="Group 3">
            <a:extLst>
              <a:ext uri="{FF2B5EF4-FFF2-40B4-BE49-F238E27FC236}">
                <a16:creationId xmlns:a16="http://schemas.microsoft.com/office/drawing/2014/main" id="{33FA3022-6F99-58CC-1DCE-2B17C52F23DF}"/>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D54A19F-4689-2C0F-5396-5452026DCAA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8EC2A2-D5C8-A5A5-7E7D-C34CD99D01E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F667570-E8C1-5C95-302A-204C15BC75AF}"/>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BC39E67-A4F3-FB72-1488-AF22A6B4E1C5}"/>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410078F-6D99-58AD-313B-542295CBF986}"/>
              </a:ext>
            </a:extLst>
          </p:cNvPr>
          <p:cNvPicPr>
            <a:picLocks noChangeAspect="1"/>
          </p:cNvPicPr>
          <p:nvPr/>
        </p:nvPicPr>
        <p:blipFill>
          <a:blip r:embed="rId5"/>
          <a:srcRect/>
          <a:stretch/>
        </p:blipFill>
        <p:spPr>
          <a:xfrm>
            <a:off x="892740" y="344681"/>
            <a:ext cx="1026324" cy="1414308"/>
          </a:xfrm>
          <a:prstGeom prst="rect">
            <a:avLst/>
          </a:prstGeom>
        </p:spPr>
      </p:pic>
      <p:pic>
        <p:nvPicPr>
          <p:cNvPr id="19"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21" name="Title 1">
            <a:extLst>
              <a:ext uri="{FF2B5EF4-FFF2-40B4-BE49-F238E27FC236}">
                <a16:creationId xmlns:a16="http://schemas.microsoft.com/office/drawing/2014/main" id="{06125EF9-64B2-42A8-B61B-CFCEBFA89D80}"/>
              </a:ext>
            </a:extLst>
          </p:cNvPr>
          <p:cNvSpPr>
            <a:spLocks noGrp="1"/>
          </p:cNvSpPr>
          <p:nvPr>
            <p:ph type="title"/>
          </p:nvPr>
        </p:nvSpPr>
        <p:spPr>
          <a:xfrm>
            <a:off x="2190290" y="470441"/>
            <a:ext cx="15773400" cy="1988345"/>
          </a:xfrm>
        </p:spPr>
        <p:txBody>
          <a:bodyPr/>
          <a:lstStyle/>
          <a:p>
            <a:r>
              <a:rPr lang="en-US" dirty="0">
                <a:latin typeface="Anton" pitchFamily="2" charset="0"/>
                <a:cs typeface="Times New Roman" panose="02020603050405020304" pitchFamily="18" charset="0"/>
              </a:rPr>
              <a:t>Driver of lcd</a:t>
            </a:r>
          </a:p>
        </p:txBody>
      </p:sp>
      <p:sp>
        <p:nvSpPr>
          <p:cNvPr id="23" name="Content Placeholder 2">
            <a:extLst>
              <a:ext uri="{FF2B5EF4-FFF2-40B4-BE49-F238E27FC236}">
                <a16:creationId xmlns:a16="http://schemas.microsoft.com/office/drawing/2014/main" id="{0199BBF2-4849-47B4-BA39-FCD45090E4F9}"/>
              </a:ext>
            </a:extLst>
          </p:cNvPr>
          <p:cNvSpPr>
            <a:spLocks noGrp="1"/>
          </p:cNvSpPr>
          <p:nvPr>
            <p:ph idx="1"/>
          </p:nvPr>
        </p:nvSpPr>
        <p:spPr>
          <a:xfrm>
            <a:off x="2190290" y="2842196"/>
            <a:ext cx="15773400" cy="6527007"/>
          </a:xfrm>
        </p:spPr>
        <p:txBody>
          <a:bodyPr/>
          <a:lstStyle/>
          <a:p>
            <a:pPr marL="771525" indent="-771525">
              <a:buFont typeface="+mj-lt"/>
              <a:buAutoNum type="arabicPeriod"/>
            </a:pPr>
            <a:r>
              <a:rPr lang="en-US" dirty="0">
                <a:latin typeface="Anton" pitchFamily="2" charset="0"/>
                <a:cs typeface="Times New Roman" panose="02020603050405020304" pitchFamily="18" charset="0"/>
              </a:rPr>
              <a:t>Init </a:t>
            </a:r>
          </a:p>
          <a:p>
            <a:pPr marL="771525" indent="-771525">
              <a:buFont typeface="+mj-lt"/>
              <a:buAutoNum type="arabicPeriod"/>
            </a:pPr>
            <a:r>
              <a:rPr lang="en-US" dirty="0">
                <a:latin typeface="Anton" pitchFamily="2" charset="0"/>
                <a:cs typeface="Times New Roman" panose="02020603050405020304" pitchFamily="18" charset="0"/>
              </a:rPr>
              <a:t>Send data</a:t>
            </a:r>
          </a:p>
          <a:p>
            <a:pPr marL="771525" indent="-771525">
              <a:buFont typeface="+mj-lt"/>
              <a:buAutoNum type="arabicPeriod"/>
            </a:pPr>
            <a:r>
              <a:rPr lang="en-US" dirty="0">
                <a:latin typeface="Anton" pitchFamily="2" charset="0"/>
                <a:cs typeface="Times New Roman" panose="02020603050405020304" pitchFamily="18" charset="0"/>
              </a:rPr>
              <a:t>Send command </a:t>
            </a:r>
          </a:p>
          <a:p>
            <a:pPr marL="771525" indent="-771525">
              <a:buFont typeface="+mj-lt"/>
              <a:buAutoNum type="arabicPeriod"/>
            </a:pPr>
            <a:endParaRPr lang="en-US" dirty="0">
              <a:latin typeface="Anton" pitchFamily="2" charset="0"/>
              <a:cs typeface="Times New Roman" panose="02020603050405020304" pitchFamily="18" charset="0"/>
            </a:endParaRPr>
          </a:p>
        </p:txBody>
      </p:sp>
    </p:spTree>
    <p:extLst>
      <p:ext uri="{BB962C8B-B14F-4D97-AF65-F5344CB8AC3E}">
        <p14:creationId xmlns:p14="http://schemas.microsoft.com/office/powerpoint/2010/main" val="75578120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41C9-CC2B-AD4F-45FD-12BD07CA03A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A3C0A9F4-E8C9-F625-6802-1164190C3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917" y="388230"/>
            <a:ext cx="1096944" cy="1511625"/>
          </a:xfrm>
          <a:prstGeom prst="rect">
            <a:avLst/>
          </a:prstGeom>
        </p:spPr>
      </p:pic>
      <p:sp>
        <p:nvSpPr>
          <p:cNvPr id="22" name="Rectangle 21">
            <a:extLst>
              <a:ext uri="{FF2B5EF4-FFF2-40B4-BE49-F238E27FC236}">
                <a16:creationId xmlns:a16="http://schemas.microsoft.com/office/drawing/2014/main" id="{38629812-2EF5-86AD-84A7-BB963CD635A5}"/>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pic>
        <p:nvPicPr>
          <p:cNvPr id="10" name="Picture 9">
            <a:extLst>
              <a:ext uri="{FF2B5EF4-FFF2-40B4-BE49-F238E27FC236}">
                <a16:creationId xmlns:a16="http://schemas.microsoft.com/office/drawing/2014/main" id="{C65B15EA-11DA-C200-E8DE-661A3D19EE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3" name="Rectangle 2">
            <a:extLst>
              <a:ext uri="{FF2B5EF4-FFF2-40B4-BE49-F238E27FC236}">
                <a16:creationId xmlns:a16="http://schemas.microsoft.com/office/drawing/2014/main" id="{2960B1C1-CC81-A491-063F-4E75FE6B8C02}"/>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latin typeface="Anton" pitchFamily="2" charset="0"/>
            </a:endParaRPr>
          </a:p>
        </p:txBody>
      </p:sp>
      <p:grpSp>
        <p:nvGrpSpPr>
          <p:cNvPr id="4" name="Group 3">
            <a:extLst>
              <a:ext uri="{FF2B5EF4-FFF2-40B4-BE49-F238E27FC236}">
                <a16:creationId xmlns:a16="http://schemas.microsoft.com/office/drawing/2014/main" id="{33FA3022-6F99-58CC-1DCE-2B17C52F23DF}"/>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D54A19F-4689-2C0F-5396-5452026DCAA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8EC2A2-D5C8-A5A5-7E7D-C34CD99D01E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F667570-E8C1-5C95-302A-204C15BC75AF}"/>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BC39E67-A4F3-FB72-1488-AF22A6B4E1C5}"/>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410078F-6D99-58AD-313B-542295CBF986}"/>
              </a:ext>
            </a:extLst>
          </p:cNvPr>
          <p:cNvPicPr>
            <a:picLocks noChangeAspect="1"/>
          </p:cNvPicPr>
          <p:nvPr/>
        </p:nvPicPr>
        <p:blipFill>
          <a:blip r:embed="rId5"/>
          <a:srcRect/>
          <a:stretch/>
        </p:blipFill>
        <p:spPr>
          <a:xfrm>
            <a:off x="892740" y="344681"/>
            <a:ext cx="1026324" cy="1414308"/>
          </a:xfrm>
          <a:prstGeom prst="rect">
            <a:avLst/>
          </a:prstGeom>
        </p:spPr>
      </p:pic>
      <p:pic>
        <p:nvPicPr>
          <p:cNvPr id="19"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07" y="8608889"/>
            <a:ext cx="2243138" cy="1443038"/>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21" name="Title 1">
            <a:extLst>
              <a:ext uri="{FF2B5EF4-FFF2-40B4-BE49-F238E27FC236}">
                <a16:creationId xmlns:a16="http://schemas.microsoft.com/office/drawing/2014/main" id="{3081D804-A346-47C2-86E0-F4B4A2A954E9}"/>
              </a:ext>
            </a:extLst>
          </p:cNvPr>
          <p:cNvSpPr>
            <a:spLocks noGrp="1"/>
          </p:cNvSpPr>
          <p:nvPr>
            <p:ph type="title"/>
          </p:nvPr>
        </p:nvSpPr>
        <p:spPr>
          <a:xfrm>
            <a:off x="2112032" y="521920"/>
            <a:ext cx="15773400" cy="1988345"/>
          </a:xfrm>
        </p:spPr>
        <p:txBody>
          <a:bodyPr/>
          <a:lstStyle/>
          <a:p>
            <a:r>
              <a:rPr lang="en-US" dirty="0">
                <a:latin typeface="Anton" pitchFamily="2" charset="0"/>
              </a:rPr>
              <a:t>4-bit vs 8-bit Mode</a:t>
            </a:r>
          </a:p>
        </p:txBody>
      </p:sp>
      <p:graphicFrame>
        <p:nvGraphicFramePr>
          <p:cNvPr id="23" name="Table 4">
            <a:extLst>
              <a:ext uri="{FF2B5EF4-FFF2-40B4-BE49-F238E27FC236}">
                <a16:creationId xmlns:a16="http://schemas.microsoft.com/office/drawing/2014/main" id="{BD1201EB-6938-490A-96CE-36F23A59F36D}"/>
              </a:ext>
            </a:extLst>
          </p:cNvPr>
          <p:cNvGraphicFramePr>
            <a:graphicFrameLocks noGrp="1"/>
          </p:cNvGraphicFramePr>
          <p:nvPr>
            <p:ph idx="1"/>
            <p:extLst>
              <p:ext uri="{D42A27DB-BD31-4B8C-83A1-F6EECF244321}">
                <p14:modId xmlns:p14="http://schemas.microsoft.com/office/powerpoint/2010/main" val="3751492291"/>
              </p:ext>
            </p:extLst>
          </p:nvPr>
        </p:nvGraphicFramePr>
        <p:xfrm>
          <a:off x="2675543" y="3051573"/>
          <a:ext cx="12316110" cy="4183856"/>
        </p:xfrm>
        <a:graphic>
          <a:graphicData uri="http://schemas.openxmlformats.org/drawingml/2006/table">
            <a:tbl>
              <a:tblPr firstRow="1" bandRow="1">
                <a:tableStyleId>{69012ECD-51FC-41F1-AA8D-1B2483CD663E}</a:tableStyleId>
              </a:tblPr>
              <a:tblGrid>
                <a:gridCol w="1800512">
                  <a:extLst>
                    <a:ext uri="{9D8B030D-6E8A-4147-A177-3AD203B41FA5}">
                      <a16:colId xmlns:a16="http://schemas.microsoft.com/office/drawing/2014/main" val="184952660"/>
                    </a:ext>
                  </a:extLst>
                </a:gridCol>
                <a:gridCol w="5203364">
                  <a:extLst>
                    <a:ext uri="{9D8B030D-6E8A-4147-A177-3AD203B41FA5}">
                      <a16:colId xmlns:a16="http://schemas.microsoft.com/office/drawing/2014/main" val="3945585255"/>
                    </a:ext>
                  </a:extLst>
                </a:gridCol>
                <a:gridCol w="5312234">
                  <a:extLst>
                    <a:ext uri="{9D8B030D-6E8A-4147-A177-3AD203B41FA5}">
                      <a16:colId xmlns:a16="http://schemas.microsoft.com/office/drawing/2014/main" val="518134515"/>
                    </a:ext>
                  </a:extLst>
                </a:gridCol>
              </a:tblGrid>
              <a:tr h="1045964">
                <a:tc>
                  <a:txBody>
                    <a:bodyPr/>
                    <a:lstStyle/>
                    <a:p>
                      <a:pPr algn="ctr"/>
                      <a:r>
                        <a:rPr lang="en-US" sz="2700" dirty="0"/>
                        <a:t>Feature </a:t>
                      </a:r>
                      <a:endParaRPr lang="en-US" sz="2700" dirty="0">
                        <a:latin typeface="Times New Roman" panose="02020603050405020304" pitchFamily="18" charset="0"/>
                        <a:cs typeface="Times New Roman" panose="02020603050405020304" pitchFamily="18" charset="0"/>
                      </a:endParaRPr>
                    </a:p>
                  </a:txBody>
                  <a:tcPr marL="137160" marR="137160" marT="68580" marB="68580"/>
                </a:tc>
                <a:tc>
                  <a:txBody>
                    <a:bodyPr/>
                    <a:lstStyle/>
                    <a:p>
                      <a:pPr algn="ctr"/>
                      <a:r>
                        <a:rPr lang="en-US" sz="2700" dirty="0"/>
                        <a:t>8 bit mode </a:t>
                      </a:r>
                      <a:endParaRPr lang="en-US" sz="2700" dirty="0">
                        <a:latin typeface="Times New Roman" panose="02020603050405020304" pitchFamily="18" charset="0"/>
                        <a:cs typeface="Times New Roman" panose="02020603050405020304" pitchFamily="18" charset="0"/>
                      </a:endParaRPr>
                    </a:p>
                  </a:txBody>
                  <a:tcPr marL="137160" marR="137160" marT="68580" marB="68580"/>
                </a:tc>
                <a:tc>
                  <a:txBody>
                    <a:bodyPr/>
                    <a:lstStyle/>
                    <a:p>
                      <a:pPr algn="ctr"/>
                      <a:r>
                        <a:rPr lang="en-US" sz="2700" dirty="0"/>
                        <a:t>4 bit mode</a:t>
                      </a:r>
                      <a:endParaRPr lang="en-US" sz="2700" dirty="0">
                        <a:latin typeface="Times New Roman" panose="02020603050405020304" pitchFamily="18" charset="0"/>
                        <a:cs typeface="Times New Roman" panose="02020603050405020304" pitchFamily="18" charset="0"/>
                      </a:endParaRPr>
                    </a:p>
                  </a:txBody>
                  <a:tcPr marL="137160" marR="137160" marT="68580" marB="68580"/>
                </a:tc>
                <a:extLst>
                  <a:ext uri="{0D108BD9-81ED-4DB2-BD59-A6C34878D82A}">
                    <a16:rowId xmlns:a16="http://schemas.microsoft.com/office/drawing/2014/main" val="895400620"/>
                  </a:ext>
                </a:extLst>
              </a:tr>
              <a:tr h="1045964">
                <a:tc>
                  <a:txBody>
                    <a:bodyPr/>
                    <a:lstStyle/>
                    <a:p>
                      <a:pPr algn="ctr"/>
                      <a:r>
                        <a:rPr lang="en-US" sz="2700" dirty="0"/>
                        <a:t>Data lines </a:t>
                      </a:r>
                      <a:endParaRPr lang="en-US" sz="2700" dirty="0">
                        <a:latin typeface="Times New Roman" panose="02020603050405020304" pitchFamily="18" charset="0"/>
                        <a:cs typeface="Times New Roman" panose="02020603050405020304" pitchFamily="18" charset="0"/>
                      </a:endParaRPr>
                    </a:p>
                  </a:txBody>
                  <a:tcPr marL="137160" marR="137160" marT="68580" marB="68580"/>
                </a:tc>
                <a:tc>
                  <a:txBody>
                    <a:bodyPr/>
                    <a:lstStyle/>
                    <a:p>
                      <a:pPr algn="ctr"/>
                      <a:r>
                        <a:rPr lang="en-US" sz="2700" dirty="0"/>
                        <a:t>8</a:t>
                      </a:r>
                      <a:endParaRPr lang="en-US" sz="2700" dirty="0">
                        <a:latin typeface="Times New Roman" panose="02020603050405020304" pitchFamily="18" charset="0"/>
                        <a:cs typeface="Times New Roman" panose="02020603050405020304" pitchFamily="18" charset="0"/>
                      </a:endParaRPr>
                    </a:p>
                  </a:txBody>
                  <a:tcPr marL="137160" marR="137160" marT="68580" marB="68580"/>
                </a:tc>
                <a:tc>
                  <a:txBody>
                    <a:bodyPr/>
                    <a:lstStyle/>
                    <a:p>
                      <a:pPr algn="ctr"/>
                      <a:r>
                        <a:rPr lang="en-US" sz="2700" dirty="0"/>
                        <a:t>4</a:t>
                      </a:r>
                      <a:endParaRPr lang="en-US" sz="2700" dirty="0">
                        <a:latin typeface="Times New Roman" panose="02020603050405020304" pitchFamily="18" charset="0"/>
                        <a:cs typeface="Times New Roman" panose="02020603050405020304" pitchFamily="18" charset="0"/>
                      </a:endParaRPr>
                    </a:p>
                  </a:txBody>
                  <a:tcPr marL="137160" marR="137160" marT="68580" marB="68580"/>
                </a:tc>
                <a:extLst>
                  <a:ext uri="{0D108BD9-81ED-4DB2-BD59-A6C34878D82A}">
                    <a16:rowId xmlns:a16="http://schemas.microsoft.com/office/drawing/2014/main" val="3958539219"/>
                  </a:ext>
                </a:extLst>
              </a:tr>
              <a:tr h="1045964">
                <a:tc>
                  <a:txBody>
                    <a:bodyPr/>
                    <a:lstStyle/>
                    <a:p>
                      <a:pPr algn="ctr"/>
                      <a:r>
                        <a:rPr lang="en-US" sz="2700" dirty="0"/>
                        <a:t>Speed</a:t>
                      </a:r>
                      <a:endParaRPr lang="en-US" sz="2700" dirty="0">
                        <a:latin typeface="Times New Roman" panose="02020603050405020304" pitchFamily="18" charset="0"/>
                        <a:cs typeface="Times New Roman" panose="02020603050405020304" pitchFamily="18" charset="0"/>
                      </a:endParaRPr>
                    </a:p>
                  </a:txBody>
                  <a:tcPr marL="137160" marR="137160" marT="68580" marB="68580"/>
                </a:tc>
                <a:tc>
                  <a:txBody>
                    <a:bodyPr/>
                    <a:lstStyle/>
                    <a:p>
                      <a:pPr algn="ctr"/>
                      <a:r>
                        <a:rPr lang="en-US" sz="2700" dirty="0"/>
                        <a:t>Faster</a:t>
                      </a:r>
                      <a:endParaRPr lang="en-US" sz="2700" dirty="0">
                        <a:latin typeface="Times New Roman" panose="02020603050405020304" pitchFamily="18" charset="0"/>
                        <a:cs typeface="Times New Roman" panose="02020603050405020304" pitchFamily="18" charset="0"/>
                      </a:endParaRPr>
                    </a:p>
                  </a:txBody>
                  <a:tcPr marL="137160" marR="137160" marT="68580" marB="68580"/>
                </a:tc>
                <a:tc>
                  <a:txBody>
                    <a:bodyPr/>
                    <a:lstStyle/>
                    <a:p>
                      <a:pPr algn="ctr"/>
                      <a:r>
                        <a:rPr lang="en-US" sz="2700" dirty="0"/>
                        <a:t>Slower</a:t>
                      </a:r>
                      <a:endParaRPr lang="en-US" sz="2700" dirty="0">
                        <a:latin typeface="Times New Roman" panose="02020603050405020304" pitchFamily="18" charset="0"/>
                        <a:cs typeface="Times New Roman" panose="02020603050405020304" pitchFamily="18" charset="0"/>
                      </a:endParaRPr>
                    </a:p>
                  </a:txBody>
                  <a:tcPr marL="137160" marR="137160" marT="68580" marB="68580"/>
                </a:tc>
                <a:extLst>
                  <a:ext uri="{0D108BD9-81ED-4DB2-BD59-A6C34878D82A}">
                    <a16:rowId xmlns:a16="http://schemas.microsoft.com/office/drawing/2014/main" val="2121724072"/>
                  </a:ext>
                </a:extLst>
              </a:tr>
              <a:tr h="1045964">
                <a:tc>
                  <a:txBody>
                    <a:bodyPr/>
                    <a:lstStyle/>
                    <a:p>
                      <a:pPr algn="ctr"/>
                      <a:r>
                        <a:rPr lang="en-US" sz="2700" dirty="0"/>
                        <a:t>Pins used</a:t>
                      </a:r>
                      <a:endParaRPr lang="en-US" sz="2700" dirty="0">
                        <a:latin typeface="Times New Roman" panose="02020603050405020304" pitchFamily="18" charset="0"/>
                        <a:cs typeface="Times New Roman" panose="02020603050405020304" pitchFamily="18" charset="0"/>
                      </a:endParaRPr>
                    </a:p>
                  </a:txBody>
                  <a:tcPr marL="137160" marR="137160" marT="68580" marB="68580"/>
                </a:tc>
                <a:tc>
                  <a:txBody>
                    <a:bodyPr/>
                    <a:lstStyle/>
                    <a:p>
                      <a:pPr algn="ctr"/>
                      <a:r>
                        <a:rPr lang="en-US" sz="2700" dirty="0"/>
                        <a:t>more</a:t>
                      </a:r>
                      <a:endParaRPr lang="en-US" sz="2700" dirty="0">
                        <a:latin typeface="Times New Roman" panose="02020603050405020304" pitchFamily="18" charset="0"/>
                        <a:cs typeface="Times New Roman" panose="02020603050405020304" pitchFamily="18" charset="0"/>
                      </a:endParaRPr>
                    </a:p>
                  </a:txBody>
                  <a:tcPr marL="137160" marR="137160" marT="68580" marB="68580"/>
                </a:tc>
                <a:tc>
                  <a:txBody>
                    <a:bodyPr/>
                    <a:lstStyle/>
                    <a:p>
                      <a:pPr algn="ctr"/>
                      <a:r>
                        <a:rPr lang="en-US" sz="2700" dirty="0"/>
                        <a:t>Less</a:t>
                      </a:r>
                      <a:endParaRPr lang="en-US" sz="2700" dirty="0">
                        <a:latin typeface="Times New Roman" panose="02020603050405020304" pitchFamily="18" charset="0"/>
                        <a:cs typeface="Times New Roman" panose="02020603050405020304" pitchFamily="18" charset="0"/>
                      </a:endParaRPr>
                    </a:p>
                  </a:txBody>
                  <a:tcPr marL="137160" marR="137160" marT="68580" marB="68580"/>
                </a:tc>
                <a:extLst>
                  <a:ext uri="{0D108BD9-81ED-4DB2-BD59-A6C34878D82A}">
                    <a16:rowId xmlns:a16="http://schemas.microsoft.com/office/drawing/2014/main" val="2455947752"/>
                  </a:ext>
                </a:extLst>
              </a:tr>
            </a:tbl>
          </a:graphicData>
        </a:graphic>
      </p:graphicFrame>
    </p:spTree>
    <p:extLst>
      <p:ext uri="{BB962C8B-B14F-4D97-AF65-F5344CB8AC3E}">
        <p14:creationId xmlns:p14="http://schemas.microsoft.com/office/powerpoint/2010/main" val="6897786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pic>
        <p:nvPicPr>
          <p:cNvPr id="12" name="Picture 12"/>
          <p:cNvPicPr>
            <a:picLocks noChangeAspect="1"/>
          </p:cNvPicPr>
          <p:nvPr/>
        </p:nvPicPr>
        <p:blipFill>
          <a:blip r:embed="rId9"/>
          <a:srcRect/>
          <a:stretch>
            <a:fillRect/>
          </a:stretch>
        </p:blipFill>
        <p:spPr>
          <a:xfrm>
            <a:off x="6749216" y="4038134"/>
            <a:ext cx="4254691" cy="3956862"/>
          </a:xfrm>
          <a:prstGeom prst="rect">
            <a:avLst/>
          </a:prstGeom>
        </p:spPr>
      </p:pic>
      <p:sp>
        <p:nvSpPr>
          <p:cNvPr id="13" name="TextBox 13"/>
          <p:cNvSpPr txBox="1"/>
          <p:nvPr/>
        </p:nvSpPr>
        <p:spPr>
          <a:xfrm>
            <a:off x="3462720" y="178016"/>
            <a:ext cx="10915608" cy="2964768"/>
          </a:xfrm>
          <a:prstGeom prst="rect">
            <a:avLst/>
          </a:prstGeom>
        </p:spPr>
        <p:txBody>
          <a:bodyPr lIns="0" tIns="0" rIns="0" bIns="0" rtlCol="0" anchor="t">
            <a:spAutoFit/>
          </a:bodyPr>
          <a:lstStyle/>
          <a:p>
            <a:pPr algn="ctr">
              <a:lnSpc>
                <a:spcPts val="24178"/>
              </a:lnSpc>
              <a:spcBef>
                <a:spcPct val="0"/>
              </a:spcBef>
            </a:pPr>
            <a:r>
              <a:rPr lang="en-US" sz="17270">
                <a:solidFill>
                  <a:srgbClr val="FFFFFF"/>
                </a:solidFill>
                <a:latin typeface="Anton"/>
                <a:ea typeface="Anton"/>
                <a:cs typeface="Anton"/>
                <a:sym typeface="Anton"/>
              </a:rPr>
              <a:t>Coding time </a:t>
            </a:r>
          </a:p>
        </p:txBody>
      </p:sp>
      <p:sp>
        <p:nvSpPr>
          <p:cNvPr id="14" name="TextBox 14"/>
          <p:cNvSpPr txBox="1"/>
          <p:nvPr/>
        </p:nvSpPr>
        <p:spPr>
          <a:xfrm>
            <a:off x="7874655" y="10009796"/>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extLst>
      <p:ext uri="{BB962C8B-B14F-4D97-AF65-F5344CB8AC3E}">
        <p14:creationId xmlns:p14="http://schemas.microsoft.com/office/powerpoint/2010/main" val="118275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sp>
        <p:nvSpPr>
          <p:cNvPr id="7" name="Freeform 7"/>
          <p:cNvSpPr/>
          <p:nvPr/>
        </p:nvSpPr>
        <p:spPr>
          <a:xfrm>
            <a:off x="4284905" y="2655292"/>
            <a:ext cx="1037441" cy="950674"/>
          </a:xfrm>
          <a:custGeom>
            <a:avLst/>
            <a:gdLst/>
            <a:ahLst/>
            <a:cxnLst/>
            <a:rect l="l" t="t" r="r" b="b"/>
            <a:pathLst>
              <a:path w="1037441" h="950674">
                <a:moveTo>
                  <a:pt x="0" y="0"/>
                </a:moveTo>
                <a:lnTo>
                  <a:pt x="1037441" y="0"/>
                </a:lnTo>
                <a:lnTo>
                  <a:pt x="1037441" y="950673"/>
                </a:lnTo>
                <a:lnTo>
                  <a:pt x="0" y="9506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750236" y="2476579"/>
            <a:ext cx="3171933" cy="1184275"/>
          </a:xfrm>
          <a:prstGeom prst="rect">
            <a:avLst/>
          </a:prstGeom>
        </p:spPr>
        <p:txBody>
          <a:bodyPr lIns="0" tIns="0" rIns="0" bIns="0" rtlCol="0" anchor="t">
            <a:spAutoFit/>
          </a:bodyPr>
          <a:lstStyle/>
          <a:p>
            <a:pPr algn="ctr">
              <a:lnSpc>
                <a:spcPts val="9799"/>
              </a:lnSpc>
              <a:spcBef>
                <a:spcPct val="0"/>
              </a:spcBef>
            </a:pPr>
            <a:r>
              <a:rPr lang="en-US" sz="6999">
                <a:solidFill>
                  <a:srgbClr val="FFFFFF"/>
                </a:solidFill>
                <a:latin typeface="Anton"/>
                <a:ea typeface="Anton"/>
                <a:cs typeface="Anton"/>
                <a:sym typeface="Anton"/>
              </a:rPr>
              <a:t>AGENDA : </a:t>
            </a:r>
          </a:p>
        </p:txBody>
      </p:sp>
      <p:sp>
        <p:nvSpPr>
          <p:cNvPr id="9" name="TextBox 9"/>
          <p:cNvSpPr txBox="1"/>
          <p:nvPr/>
        </p:nvSpPr>
        <p:spPr>
          <a:xfrm>
            <a:off x="529332" y="5800639"/>
            <a:ext cx="4423668" cy="920115"/>
          </a:xfrm>
          <a:prstGeom prst="rect">
            <a:avLst/>
          </a:prstGeom>
        </p:spPr>
        <p:txBody>
          <a:bodyPr wrap="square" lIns="0" tIns="0" rIns="0" bIns="0" rtlCol="0" anchor="t">
            <a:spAutoFit/>
          </a:bodyPr>
          <a:lstStyle/>
          <a:p>
            <a:pPr algn="ctr">
              <a:lnSpc>
                <a:spcPts val="7559"/>
              </a:lnSpc>
              <a:spcBef>
                <a:spcPct val="0"/>
              </a:spcBef>
            </a:pPr>
            <a:r>
              <a:rPr lang="en-US" sz="5400" dirty="0">
                <a:solidFill>
                  <a:srgbClr val="FFFFFF"/>
                </a:solidFill>
                <a:latin typeface="Anton"/>
                <a:ea typeface="Anton"/>
                <a:cs typeface="Anton"/>
                <a:sym typeface="Anton"/>
              </a:rPr>
              <a:t>LCD interfacing</a:t>
            </a:r>
          </a:p>
        </p:txBody>
      </p:sp>
      <p:sp>
        <p:nvSpPr>
          <p:cNvPr id="10" name="TextBox 10"/>
          <p:cNvSpPr txBox="1"/>
          <p:nvPr/>
        </p:nvSpPr>
        <p:spPr>
          <a:xfrm>
            <a:off x="529332" y="4441904"/>
            <a:ext cx="4880868" cy="920115"/>
          </a:xfrm>
          <a:prstGeom prst="rect">
            <a:avLst/>
          </a:prstGeom>
        </p:spPr>
        <p:txBody>
          <a:bodyPr wrap="square" lIns="0" tIns="0" rIns="0" bIns="0" rtlCol="0" anchor="t">
            <a:spAutoFit/>
          </a:bodyPr>
          <a:lstStyle/>
          <a:p>
            <a:pPr algn="ctr">
              <a:lnSpc>
                <a:spcPts val="7559"/>
              </a:lnSpc>
              <a:spcBef>
                <a:spcPct val="0"/>
              </a:spcBef>
            </a:pPr>
            <a:r>
              <a:rPr lang="en-US" sz="5400" dirty="0">
                <a:solidFill>
                  <a:srgbClr val="FFFFFF"/>
                </a:solidFill>
                <a:latin typeface="Anton"/>
                <a:ea typeface="Anton"/>
                <a:cs typeface="Anton"/>
                <a:sym typeface="Anton"/>
              </a:rPr>
              <a:t>Keypad scanning</a:t>
            </a:r>
          </a:p>
        </p:txBody>
      </p:sp>
      <p:sp>
        <p:nvSpPr>
          <p:cNvPr id="11" name="TextBox 11"/>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076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325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99D82-894D-84BC-B965-DE111771ADEB}"/>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B826883F-62A8-7EEE-5BD9-A21BBC7B8E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sp>
        <p:nvSpPr>
          <p:cNvPr id="22" name="Rectangle 21">
            <a:extLst>
              <a:ext uri="{FF2B5EF4-FFF2-40B4-BE49-F238E27FC236}">
                <a16:creationId xmlns:a16="http://schemas.microsoft.com/office/drawing/2014/main" id="{DEA3091A-8F63-155F-EAD0-DC803005EDDC}"/>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0" name="Picture 9">
            <a:extLst>
              <a:ext uri="{FF2B5EF4-FFF2-40B4-BE49-F238E27FC236}">
                <a16:creationId xmlns:a16="http://schemas.microsoft.com/office/drawing/2014/main" id="{BDB6F53B-9DE0-A95C-995D-6E08F2D44C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3" name="Rectangle 2">
            <a:extLst>
              <a:ext uri="{FF2B5EF4-FFF2-40B4-BE49-F238E27FC236}">
                <a16:creationId xmlns:a16="http://schemas.microsoft.com/office/drawing/2014/main" id="{BC185090-E993-BCAF-27E4-DF6D69FFC1A4}"/>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4" name="Group 3">
            <a:extLst>
              <a:ext uri="{FF2B5EF4-FFF2-40B4-BE49-F238E27FC236}">
                <a16:creationId xmlns:a16="http://schemas.microsoft.com/office/drawing/2014/main" id="{E0ECFBF0-698A-B446-3946-4CC85E44EB16}"/>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49FF646-F743-D270-5D63-1F7390642F54}"/>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51816E31-2664-FD48-713D-099F9CB1A92E}"/>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AC8E70E-171F-A901-2585-A0B822924295}"/>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15220B5-C082-71AD-6F96-2518D93C3866}"/>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932698F2-D244-658F-9786-71BA776D0284}"/>
              </a:ext>
            </a:extLst>
          </p:cNvPr>
          <p:cNvPicPr>
            <a:picLocks noChangeAspect="1"/>
          </p:cNvPicPr>
          <p:nvPr/>
        </p:nvPicPr>
        <p:blipFill>
          <a:blip r:embed="rId5"/>
          <a:srcRect/>
          <a:stretch/>
        </p:blipFill>
        <p:spPr>
          <a:xfrm>
            <a:off x="892740" y="344681"/>
            <a:ext cx="1026324" cy="1414308"/>
          </a:xfrm>
          <a:prstGeom prst="rect">
            <a:avLst/>
          </a:prstGeom>
        </p:spPr>
      </p:pic>
      <p:pic>
        <p:nvPicPr>
          <p:cNvPr id="19" name="Content Placeholder 2">
            <a:extLst>
              <a:ext uri="{FF2B5EF4-FFF2-40B4-BE49-F238E27FC236}">
                <a16:creationId xmlns:a16="http://schemas.microsoft.com/office/drawing/2014/main" id="{C1BFCE8B-83CC-5D89-D88D-F437FE9FB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CC3FD57F-3903-FDDB-5769-B7A63CA51B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12" name="TextBox 11">
            <a:extLst>
              <a:ext uri="{FF2B5EF4-FFF2-40B4-BE49-F238E27FC236}">
                <a16:creationId xmlns:a16="http://schemas.microsoft.com/office/drawing/2014/main" id="{7F9D5589-E379-24D6-E185-7398DCD49215}"/>
              </a:ext>
            </a:extLst>
          </p:cNvPr>
          <p:cNvSpPr txBox="1"/>
          <p:nvPr/>
        </p:nvSpPr>
        <p:spPr>
          <a:xfrm>
            <a:off x="830359" y="2181806"/>
            <a:ext cx="2203488" cy="1177245"/>
          </a:xfrm>
          <a:prstGeom prst="rect">
            <a:avLst/>
          </a:prstGeom>
          <a:noFill/>
        </p:spPr>
        <p:txBody>
          <a:bodyPr wrap="none" lIns="137160" tIns="68580" rIns="137160" bIns="6858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0" dirty="0">
                <a:solidFill>
                  <a:srgbClr val="004567"/>
                </a:solidFill>
              </a:rPr>
              <a:t>Task :</a:t>
            </a:r>
            <a:endParaRPr lang="en-US" sz="2700" dirty="0"/>
          </a:p>
        </p:txBody>
      </p:sp>
    </p:spTree>
    <p:extLst>
      <p:ext uri="{BB962C8B-B14F-4D97-AF65-F5344CB8AC3E}">
        <p14:creationId xmlns:p14="http://schemas.microsoft.com/office/powerpoint/2010/main" val="26630038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4100F-56C8-DAEE-56B4-86E5F6DCA2B6}"/>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E8BF876-DCB7-6A57-2D63-5064FA4541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426900"/>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8B25515A-D6B3-1C57-F23C-1D27DB6BEA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sp>
        <p:nvSpPr>
          <p:cNvPr id="22" name="Rectangle 21">
            <a:extLst>
              <a:ext uri="{FF2B5EF4-FFF2-40B4-BE49-F238E27FC236}">
                <a16:creationId xmlns:a16="http://schemas.microsoft.com/office/drawing/2014/main" id="{F18D005E-97AB-293E-C33A-0C039E6BF7C2}"/>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0" name="Picture 9">
            <a:extLst>
              <a:ext uri="{FF2B5EF4-FFF2-40B4-BE49-F238E27FC236}">
                <a16:creationId xmlns:a16="http://schemas.microsoft.com/office/drawing/2014/main" id="{A4352E69-DBE2-6C64-E156-2070DB2365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15" name="Rectangle 14">
            <a:extLst>
              <a:ext uri="{FF2B5EF4-FFF2-40B4-BE49-F238E27FC236}">
                <a16:creationId xmlns:a16="http://schemas.microsoft.com/office/drawing/2014/main" id="{8767F83C-DFC8-5A8E-B7A4-9DEC231DAFCF}"/>
              </a:ext>
            </a:extLst>
          </p:cNvPr>
          <p:cNvSpPr/>
          <p:nvPr/>
        </p:nvSpPr>
        <p:spPr>
          <a:xfrm>
            <a:off x="0" y="8502902"/>
            <a:ext cx="18288000"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8" name="Picture 2">
            <a:extLst>
              <a:ext uri="{FF2B5EF4-FFF2-40B4-BE49-F238E27FC236}">
                <a16:creationId xmlns:a16="http://schemas.microsoft.com/office/drawing/2014/main" id="{C526537C-2AEC-3CA3-623C-48E3556B96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253078"/>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4C53983C-E438-8DC9-69C7-AAC3DAD0EEF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742878" y="8699273"/>
            <a:ext cx="3452105" cy="1460960"/>
          </a:xfrm>
          <a:prstGeom prst="rect">
            <a:avLst/>
          </a:prstGeom>
        </p:spPr>
      </p:pic>
      <p:sp>
        <p:nvSpPr>
          <p:cNvPr id="3" name="Rectangle 2">
            <a:extLst>
              <a:ext uri="{FF2B5EF4-FFF2-40B4-BE49-F238E27FC236}">
                <a16:creationId xmlns:a16="http://schemas.microsoft.com/office/drawing/2014/main" id="{3D5618D5-8934-C7BF-ADD1-6DFF657E911A}"/>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4" name="Group 3">
            <a:extLst>
              <a:ext uri="{FF2B5EF4-FFF2-40B4-BE49-F238E27FC236}">
                <a16:creationId xmlns:a16="http://schemas.microsoft.com/office/drawing/2014/main" id="{38557769-B078-66A9-E1A4-F44FD76C57F1}"/>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ABEDA2BD-F127-3793-0BE2-C340E3FEAF1F}"/>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00CAE012-EDF9-6930-D2BF-CA45CDD030E7}"/>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AF60804-C214-9613-DEFA-75298F21CF9B}"/>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337A3F0-EF40-6CFA-DBC1-FE996A7C4EC4}"/>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A397744E-C1D0-EB97-BA43-989B7A7CEDC0}"/>
              </a:ext>
            </a:extLst>
          </p:cNvPr>
          <p:cNvPicPr>
            <a:picLocks noChangeAspect="1"/>
          </p:cNvPicPr>
          <p:nvPr/>
        </p:nvPicPr>
        <p:blipFill>
          <a:blip r:embed="rId6"/>
          <a:srcRect/>
          <a:stretch/>
        </p:blipFill>
        <p:spPr>
          <a:xfrm>
            <a:off x="892740" y="344681"/>
            <a:ext cx="1026324" cy="1414308"/>
          </a:xfrm>
          <a:prstGeom prst="rect">
            <a:avLst/>
          </a:prstGeom>
        </p:spPr>
      </p:pic>
      <p:sp>
        <p:nvSpPr>
          <p:cNvPr id="19" name="Title 19">
            <a:extLst>
              <a:ext uri="{FF2B5EF4-FFF2-40B4-BE49-F238E27FC236}">
                <a16:creationId xmlns:a16="http://schemas.microsoft.com/office/drawing/2014/main" id="{C5C9D104-EDAF-9D86-1999-93D751B2419B}"/>
              </a:ext>
            </a:extLst>
          </p:cNvPr>
          <p:cNvSpPr>
            <a:spLocks noGrp="1"/>
          </p:cNvSpPr>
          <p:nvPr>
            <p:ph type="title"/>
          </p:nvPr>
        </p:nvSpPr>
        <p:spPr>
          <a:xfrm>
            <a:off x="5379721" y="490996"/>
            <a:ext cx="7520924" cy="1988345"/>
          </a:xfrm>
        </p:spPr>
        <p:txBody>
          <a:bodyPr/>
          <a:lstStyle/>
          <a:p>
            <a:pPr algn="ctr"/>
            <a:r>
              <a:rPr lang="en-US" dirty="0"/>
              <a:t>Task Solution</a:t>
            </a:r>
          </a:p>
        </p:txBody>
      </p:sp>
    </p:spTree>
    <p:extLst>
      <p:ext uri="{BB962C8B-B14F-4D97-AF65-F5344CB8AC3E}">
        <p14:creationId xmlns:p14="http://schemas.microsoft.com/office/powerpoint/2010/main" val="11124490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D46C1-1810-7867-DA80-05BEA37FD56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BBE0E62F-546A-CFF8-08DD-309120BE4B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426900"/>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668E9517-6CCA-692C-DDE8-DC1FADF97C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sp>
        <p:nvSpPr>
          <p:cNvPr id="22" name="Rectangle 21">
            <a:extLst>
              <a:ext uri="{FF2B5EF4-FFF2-40B4-BE49-F238E27FC236}">
                <a16:creationId xmlns:a16="http://schemas.microsoft.com/office/drawing/2014/main" id="{04282734-3F65-112B-1361-E1ACA1743561}"/>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0" name="Picture 9">
            <a:extLst>
              <a:ext uri="{FF2B5EF4-FFF2-40B4-BE49-F238E27FC236}">
                <a16:creationId xmlns:a16="http://schemas.microsoft.com/office/drawing/2014/main" id="{F9879464-B2A0-9596-A72A-2EEE30A5D31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15" name="Rectangle 14">
            <a:extLst>
              <a:ext uri="{FF2B5EF4-FFF2-40B4-BE49-F238E27FC236}">
                <a16:creationId xmlns:a16="http://schemas.microsoft.com/office/drawing/2014/main" id="{780CE582-4D76-8946-561A-C235344EF4B5}"/>
              </a:ext>
            </a:extLst>
          </p:cNvPr>
          <p:cNvSpPr/>
          <p:nvPr/>
        </p:nvSpPr>
        <p:spPr>
          <a:xfrm>
            <a:off x="0" y="8502902"/>
            <a:ext cx="18288000"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8" name="Picture 2">
            <a:extLst>
              <a:ext uri="{FF2B5EF4-FFF2-40B4-BE49-F238E27FC236}">
                <a16:creationId xmlns:a16="http://schemas.microsoft.com/office/drawing/2014/main" id="{875FBCD2-07BB-16E1-090B-483C51BAB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253078"/>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D980FF3-6C4C-75F4-CD56-54D92F4A34C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742878" y="8699273"/>
            <a:ext cx="3452105" cy="1460960"/>
          </a:xfrm>
          <a:prstGeom prst="rect">
            <a:avLst/>
          </a:prstGeom>
        </p:spPr>
      </p:pic>
      <p:sp>
        <p:nvSpPr>
          <p:cNvPr id="3" name="Rectangle 2">
            <a:extLst>
              <a:ext uri="{FF2B5EF4-FFF2-40B4-BE49-F238E27FC236}">
                <a16:creationId xmlns:a16="http://schemas.microsoft.com/office/drawing/2014/main" id="{F7BCB3C8-6F47-7BE9-5DB8-8D8AEA78514F}"/>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4" name="Group 3">
            <a:extLst>
              <a:ext uri="{FF2B5EF4-FFF2-40B4-BE49-F238E27FC236}">
                <a16:creationId xmlns:a16="http://schemas.microsoft.com/office/drawing/2014/main" id="{E1644FB8-EA69-B5AE-0A28-EAC21D375EF0}"/>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DBB6173A-1FAC-B5B0-9A95-A6CCF94FA64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EA468CE-49CF-B745-EE00-AEF8AD044C3A}"/>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06B49AD-E430-6290-9930-87797E892040}"/>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F4F470A-8779-E653-3EB6-08310BD9C8AB}"/>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970D95F8-06ED-C2E8-A68B-1FBD5F3FD692}"/>
              </a:ext>
            </a:extLst>
          </p:cNvPr>
          <p:cNvPicPr>
            <a:picLocks noChangeAspect="1"/>
          </p:cNvPicPr>
          <p:nvPr/>
        </p:nvPicPr>
        <p:blipFill>
          <a:blip r:embed="rId6"/>
          <a:srcRect/>
          <a:stretch/>
        </p:blipFill>
        <p:spPr>
          <a:xfrm>
            <a:off x="892740" y="344681"/>
            <a:ext cx="1026324" cy="1414308"/>
          </a:xfrm>
          <a:prstGeom prst="rect">
            <a:avLst/>
          </a:prstGeom>
        </p:spPr>
      </p:pic>
      <p:sp>
        <p:nvSpPr>
          <p:cNvPr id="19" name="Title 19">
            <a:extLst>
              <a:ext uri="{FF2B5EF4-FFF2-40B4-BE49-F238E27FC236}">
                <a16:creationId xmlns:a16="http://schemas.microsoft.com/office/drawing/2014/main" id="{9C0D15BE-FCB8-02FF-420B-82801D6E02FE}"/>
              </a:ext>
            </a:extLst>
          </p:cNvPr>
          <p:cNvSpPr>
            <a:spLocks noGrp="1"/>
          </p:cNvSpPr>
          <p:nvPr>
            <p:ph type="title"/>
          </p:nvPr>
        </p:nvSpPr>
        <p:spPr>
          <a:xfrm>
            <a:off x="5379721" y="490996"/>
            <a:ext cx="7520924" cy="1988345"/>
          </a:xfrm>
        </p:spPr>
        <p:txBody>
          <a:bodyPr/>
          <a:lstStyle/>
          <a:p>
            <a:pPr algn="ctr"/>
            <a:r>
              <a:rPr lang="en-US" dirty="0"/>
              <a:t>Task Solution</a:t>
            </a:r>
          </a:p>
        </p:txBody>
      </p:sp>
    </p:spTree>
    <p:extLst>
      <p:ext uri="{BB962C8B-B14F-4D97-AF65-F5344CB8AC3E}">
        <p14:creationId xmlns:p14="http://schemas.microsoft.com/office/powerpoint/2010/main" val="38273360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D46C1-1810-7867-DA80-05BEA37FD56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BBE0E62F-546A-CFF8-08DD-309120BE4B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426900"/>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668E9517-6CCA-692C-DDE8-DC1FADF97C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sp>
        <p:nvSpPr>
          <p:cNvPr id="22" name="Rectangle 21">
            <a:extLst>
              <a:ext uri="{FF2B5EF4-FFF2-40B4-BE49-F238E27FC236}">
                <a16:creationId xmlns:a16="http://schemas.microsoft.com/office/drawing/2014/main" id="{04282734-3F65-112B-1361-E1ACA1743561}"/>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0" name="Picture 9">
            <a:extLst>
              <a:ext uri="{FF2B5EF4-FFF2-40B4-BE49-F238E27FC236}">
                <a16:creationId xmlns:a16="http://schemas.microsoft.com/office/drawing/2014/main" id="{F9879464-B2A0-9596-A72A-2EEE30A5D31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15" name="Rectangle 14">
            <a:extLst>
              <a:ext uri="{FF2B5EF4-FFF2-40B4-BE49-F238E27FC236}">
                <a16:creationId xmlns:a16="http://schemas.microsoft.com/office/drawing/2014/main" id="{780CE582-4D76-8946-561A-C235344EF4B5}"/>
              </a:ext>
            </a:extLst>
          </p:cNvPr>
          <p:cNvSpPr/>
          <p:nvPr/>
        </p:nvSpPr>
        <p:spPr>
          <a:xfrm>
            <a:off x="0" y="8502902"/>
            <a:ext cx="18288000"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8" name="Picture 2">
            <a:extLst>
              <a:ext uri="{FF2B5EF4-FFF2-40B4-BE49-F238E27FC236}">
                <a16:creationId xmlns:a16="http://schemas.microsoft.com/office/drawing/2014/main" id="{875FBCD2-07BB-16E1-090B-483C51BAB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253078"/>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D980FF3-6C4C-75F4-CD56-54D92F4A34C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742878" y="8699273"/>
            <a:ext cx="3452105" cy="1460960"/>
          </a:xfrm>
          <a:prstGeom prst="rect">
            <a:avLst/>
          </a:prstGeom>
        </p:spPr>
      </p:pic>
      <p:sp>
        <p:nvSpPr>
          <p:cNvPr id="3" name="Rectangle 2">
            <a:extLst>
              <a:ext uri="{FF2B5EF4-FFF2-40B4-BE49-F238E27FC236}">
                <a16:creationId xmlns:a16="http://schemas.microsoft.com/office/drawing/2014/main" id="{F7BCB3C8-6F47-7BE9-5DB8-8D8AEA78514F}"/>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4" name="Group 3">
            <a:extLst>
              <a:ext uri="{FF2B5EF4-FFF2-40B4-BE49-F238E27FC236}">
                <a16:creationId xmlns:a16="http://schemas.microsoft.com/office/drawing/2014/main" id="{E1644FB8-EA69-B5AE-0A28-EAC21D375EF0}"/>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DBB6173A-1FAC-B5B0-9A95-A6CCF94FA64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EA468CE-49CF-B745-EE00-AEF8AD044C3A}"/>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06B49AD-E430-6290-9930-87797E892040}"/>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F4F470A-8779-E653-3EB6-08310BD9C8AB}"/>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970D95F8-06ED-C2E8-A68B-1FBD5F3FD692}"/>
              </a:ext>
            </a:extLst>
          </p:cNvPr>
          <p:cNvPicPr>
            <a:picLocks noChangeAspect="1"/>
          </p:cNvPicPr>
          <p:nvPr/>
        </p:nvPicPr>
        <p:blipFill>
          <a:blip r:embed="rId6"/>
          <a:srcRect/>
          <a:stretch/>
        </p:blipFill>
        <p:spPr>
          <a:xfrm>
            <a:off x="892740" y="344681"/>
            <a:ext cx="1026324" cy="1414308"/>
          </a:xfrm>
          <a:prstGeom prst="rect">
            <a:avLst/>
          </a:prstGeom>
        </p:spPr>
      </p:pic>
      <p:sp>
        <p:nvSpPr>
          <p:cNvPr id="19" name="Title 19">
            <a:extLst>
              <a:ext uri="{FF2B5EF4-FFF2-40B4-BE49-F238E27FC236}">
                <a16:creationId xmlns:a16="http://schemas.microsoft.com/office/drawing/2014/main" id="{9C0D15BE-FCB8-02FF-420B-82801D6E02FE}"/>
              </a:ext>
            </a:extLst>
          </p:cNvPr>
          <p:cNvSpPr>
            <a:spLocks noGrp="1"/>
          </p:cNvSpPr>
          <p:nvPr>
            <p:ph type="title"/>
          </p:nvPr>
        </p:nvSpPr>
        <p:spPr>
          <a:xfrm>
            <a:off x="5379721" y="490996"/>
            <a:ext cx="7520924" cy="1988345"/>
          </a:xfrm>
        </p:spPr>
        <p:txBody>
          <a:bodyPr/>
          <a:lstStyle/>
          <a:p>
            <a:pPr algn="ctr"/>
            <a:r>
              <a:rPr lang="en-US" dirty="0"/>
              <a:t>Task Solution</a:t>
            </a:r>
          </a:p>
        </p:txBody>
      </p:sp>
    </p:spTree>
    <p:extLst>
      <p:ext uri="{BB962C8B-B14F-4D97-AF65-F5344CB8AC3E}">
        <p14:creationId xmlns:p14="http://schemas.microsoft.com/office/powerpoint/2010/main" val="14593225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7FE9-6149-284A-68AD-520E6CCC6C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9311F0-3342-8C68-3B35-C6129D063C7F}"/>
              </a:ext>
            </a:extLst>
          </p:cNvPr>
          <p:cNvSpPr/>
          <p:nvPr/>
        </p:nvSpPr>
        <p:spPr>
          <a:xfrm>
            <a:off x="0" y="8502902"/>
            <a:ext cx="18288000"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Rectangle 10">
            <a:extLst>
              <a:ext uri="{FF2B5EF4-FFF2-40B4-BE49-F238E27FC236}">
                <a16:creationId xmlns:a16="http://schemas.microsoft.com/office/drawing/2014/main" id="{FE9574F7-C108-07A8-0D5F-8D29C04A0BAC}"/>
              </a:ext>
            </a:extLst>
          </p:cNvPr>
          <p:cNvSpPr/>
          <p:nvPr/>
        </p:nvSpPr>
        <p:spPr>
          <a:xfrm>
            <a:off x="0" y="0"/>
            <a:ext cx="18288000" cy="10287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026" name="Picture 2">
            <a:extLst>
              <a:ext uri="{FF2B5EF4-FFF2-40B4-BE49-F238E27FC236}">
                <a16:creationId xmlns:a16="http://schemas.microsoft.com/office/drawing/2014/main" id="{087754EB-974D-7F80-17B5-80828DCEE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426900"/>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DE00748A-83DE-5E5C-5360-ACAFB5CB29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pic>
        <p:nvPicPr>
          <p:cNvPr id="3" name="Picture 2">
            <a:extLst>
              <a:ext uri="{FF2B5EF4-FFF2-40B4-BE49-F238E27FC236}">
                <a16:creationId xmlns:a16="http://schemas.microsoft.com/office/drawing/2014/main" id="{34BDB297-87B9-3C99-01A0-4E3BF3E287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33758" y="8893808"/>
            <a:ext cx="4018796" cy="1700787"/>
          </a:xfrm>
          <a:prstGeom prst="rect">
            <a:avLst/>
          </a:prstGeom>
        </p:spPr>
      </p:pic>
      <p:grpSp>
        <p:nvGrpSpPr>
          <p:cNvPr id="9" name="Group 8">
            <a:extLst>
              <a:ext uri="{FF2B5EF4-FFF2-40B4-BE49-F238E27FC236}">
                <a16:creationId xmlns:a16="http://schemas.microsoft.com/office/drawing/2014/main" id="{54F4621A-813B-7F96-480C-ABC948565BA4}"/>
              </a:ext>
            </a:extLst>
          </p:cNvPr>
          <p:cNvGrpSpPr/>
          <p:nvPr/>
        </p:nvGrpSpPr>
        <p:grpSpPr>
          <a:xfrm flipV="1">
            <a:off x="15870005" y="518162"/>
            <a:ext cx="1994339" cy="6037814"/>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3B9133C-F8DA-E2C8-3B54-E628EE25A244}"/>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74E4ED-B657-AD50-8E6C-C8373D54E00E}"/>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6BE16-2B7E-0662-28B8-D25A2822733A}"/>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EB41BF9-B86E-4ADD-ACA6-C6D5B7D235ED}"/>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0779551-7649-3416-542B-61F0DDB490AA}"/>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 name="Rectangle 3">
            <a:extLst>
              <a:ext uri="{FF2B5EF4-FFF2-40B4-BE49-F238E27FC236}">
                <a16:creationId xmlns:a16="http://schemas.microsoft.com/office/drawing/2014/main" id="{BA8A4177-4F55-6F77-D905-9C6547544CFE}"/>
              </a:ext>
            </a:extLst>
          </p:cNvPr>
          <p:cNvSpPr/>
          <p:nvPr/>
        </p:nvSpPr>
        <p:spPr>
          <a:xfrm>
            <a:off x="-3" y="8602602"/>
            <a:ext cx="18288003" cy="17007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8" name="Picture 7"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15" name="Title 14">
            <a:extLst>
              <a:ext uri="{FF2B5EF4-FFF2-40B4-BE49-F238E27FC236}">
                <a16:creationId xmlns:a16="http://schemas.microsoft.com/office/drawing/2014/main" id="{3DF88318-EE4D-BBFA-88E2-47338D74AB71}"/>
              </a:ext>
            </a:extLst>
          </p:cNvPr>
          <p:cNvSpPr>
            <a:spLocks noGrp="1"/>
          </p:cNvSpPr>
          <p:nvPr>
            <p:ph type="title"/>
          </p:nvPr>
        </p:nvSpPr>
        <p:spPr>
          <a:xfrm>
            <a:off x="6400800" y="3724499"/>
            <a:ext cx="5480997" cy="1988345"/>
          </a:xfrm>
        </p:spPr>
        <p:txBody>
          <a:bodyPr/>
          <a:lstStyle/>
          <a:p>
            <a:pPr algn="ctr"/>
            <a:r>
              <a:rPr lang="en-US" dirty="0">
                <a:solidFill>
                  <a:schemeClr val="bg2"/>
                </a:solidFill>
              </a:rPr>
              <a:t>Assignment 5</a:t>
            </a:r>
          </a:p>
        </p:txBody>
      </p:sp>
      <p:pic>
        <p:nvPicPr>
          <p:cNvPr id="5"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spTree>
    <p:extLst>
      <p:ext uri="{BB962C8B-B14F-4D97-AF65-F5344CB8AC3E}">
        <p14:creationId xmlns:p14="http://schemas.microsoft.com/office/powerpoint/2010/main" val="128617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41C9-CC2B-AD4F-45FD-12BD07CA03A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A3C0A9F4-E8C9-F625-6802-1164190C3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sp>
        <p:nvSpPr>
          <p:cNvPr id="22" name="Rectangle 21">
            <a:extLst>
              <a:ext uri="{FF2B5EF4-FFF2-40B4-BE49-F238E27FC236}">
                <a16:creationId xmlns:a16="http://schemas.microsoft.com/office/drawing/2014/main" id="{38629812-2EF5-86AD-84A7-BB963CD635A5}"/>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0" name="Picture 9">
            <a:extLst>
              <a:ext uri="{FF2B5EF4-FFF2-40B4-BE49-F238E27FC236}">
                <a16:creationId xmlns:a16="http://schemas.microsoft.com/office/drawing/2014/main" id="{C65B15EA-11DA-C200-E8DE-661A3D19EE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4835896" y="8810347"/>
            <a:ext cx="3452105" cy="1460960"/>
          </a:xfrm>
          <a:prstGeom prst="rect">
            <a:avLst/>
          </a:prstGeom>
        </p:spPr>
      </p:pic>
      <p:sp>
        <p:nvSpPr>
          <p:cNvPr id="3" name="Rectangle 2">
            <a:extLst>
              <a:ext uri="{FF2B5EF4-FFF2-40B4-BE49-F238E27FC236}">
                <a16:creationId xmlns:a16="http://schemas.microsoft.com/office/drawing/2014/main" id="{2960B1C1-CC81-A491-063F-4E75FE6B8C02}"/>
              </a:ext>
            </a:extLst>
          </p:cNvPr>
          <p:cNvSpPr/>
          <p:nvPr/>
        </p:nvSpPr>
        <p:spPr>
          <a:xfrm rot="5400000">
            <a:off x="-1504996" y="2188829"/>
            <a:ext cx="3936134" cy="180155"/>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4" name="Group 3">
            <a:extLst>
              <a:ext uri="{FF2B5EF4-FFF2-40B4-BE49-F238E27FC236}">
                <a16:creationId xmlns:a16="http://schemas.microsoft.com/office/drawing/2014/main" id="{33FA3022-6F99-58CC-1DCE-2B17C52F23DF}"/>
              </a:ext>
            </a:extLst>
          </p:cNvPr>
          <p:cNvGrpSpPr/>
          <p:nvPr/>
        </p:nvGrpSpPr>
        <p:grpSpPr>
          <a:xfrm rot="10800000" flipH="1">
            <a:off x="14991652" y="310839"/>
            <a:ext cx="3111095" cy="4520829"/>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D54A19F-4689-2C0F-5396-5452026DCAA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8EC2A2-D5C8-A5A5-7E7D-C34CD99D01E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F667570-E8C1-5C95-302A-204C15BC75AF}"/>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BC39E67-A4F3-FB72-1488-AF22A6B4E1C5}"/>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410078F-6D99-58AD-313B-542295CBF986}"/>
              </a:ext>
            </a:extLst>
          </p:cNvPr>
          <p:cNvPicPr>
            <a:picLocks noChangeAspect="1"/>
          </p:cNvPicPr>
          <p:nvPr/>
        </p:nvPicPr>
        <p:blipFill>
          <a:blip r:embed="rId5"/>
          <a:srcRect/>
          <a:stretch/>
        </p:blipFill>
        <p:spPr>
          <a:xfrm>
            <a:off x="892740" y="344681"/>
            <a:ext cx="1026324" cy="1414308"/>
          </a:xfrm>
          <a:prstGeom prst="rect">
            <a:avLst/>
          </a:prstGeom>
        </p:spPr>
      </p:pic>
      <p:sp>
        <p:nvSpPr>
          <p:cNvPr id="20" name="Title 19">
            <a:extLst>
              <a:ext uri="{FF2B5EF4-FFF2-40B4-BE49-F238E27FC236}">
                <a16:creationId xmlns:a16="http://schemas.microsoft.com/office/drawing/2014/main" id="{CE04F9BF-3177-BF6A-01C7-50F72D508086}"/>
              </a:ext>
            </a:extLst>
          </p:cNvPr>
          <p:cNvSpPr>
            <a:spLocks noGrp="1"/>
          </p:cNvSpPr>
          <p:nvPr>
            <p:ph type="title"/>
          </p:nvPr>
        </p:nvSpPr>
        <p:spPr>
          <a:xfrm>
            <a:off x="4041143" y="490996"/>
            <a:ext cx="10205715" cy="1988345"/>
          </a:xfrm>
        </p:spPr>
        <p:txBody>
          <a:bodyPr/>
          <a:lstStyle/>
          <a:p>
            <a:pPr algn="ctr"/>
            <a:r>
              <a:rPr lang="en-US" dirty="0"/>
              <a:t>Assignment 5</a:t>
            </a:r>
          </a:p>
        </p:txBody>
      </p:sp>
      <p:pic>
        <p:nvPicPr>
          <p:cNvPr id="19"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sp>
        <p:nvSpPr>
          <p:cNvPr id="7" name="TextBox 6">
            <a:extLst>
              <a:ext uri="{FF2B5EF4-FFF2-40B4-BE49-F238E27FC236}">
                <a16:creationId xmlns:a16="http://schemas.microsoft.com/office/drawing/2014/main" id="{FA7A9AC0-8C30-4A40-8AA4-4B86FDBFC3FA}"/>
              </a:ext>
            </a:extLst>
          </p:cNvPr>
          <p:cNvSpPr txBox="1"/>
          <p:nvPr/>
        </p:nvSpPr>
        <p:spPr>
          <a:xfrm>
            <a:off x="1501814" y="2145382"/>
            <a:ext cx="13334082" cy="6863417"/>
          </a:xfrm>
          <a:prstGeom prst="rect">
            <a:avLst/>
          </a:prstGeom>
          <a:noFill/>
        </p:spPr>
        <p:txBody>
          <a:bodyPr wrap="square" rtlCol="0">
            <a:spAutoFit/>
          </a:bodyPr>
          <a:lstStyle/>
          <a:p>
            <a:r>
              <a:rPr lang="en-US" sz="2800" dirty="0">
                <a:latin typeface="Anton" pitchFamily="2" charset="0"/>
              </a:rPr>
              <a:t>Extend your previous </a:t>
            </a:r>
            <a:r>
              <a:rPr lang="en-US" sz="2800" b="1" dirty="0">
                <a:latin typeface="Anton" pitchFamily="2" charset="0"/>
              </a:rPr>
              <a:t>Traffic Light Project</a:t>
            </a:r>
            <a:r>
              <a:rPr lang="en-US" sz="2800" dirty="0">
                <a:latin typeface="Anton" pitchFamily="2" charset="0"/>
              </a:rPr>
              <a:t> by integrating:</a:t>
            </a:r>
          </a:p>
          <a:p>
            <a:pPr>
              <a:buFont typeface="+mj-lt"/>
              <a:buAutoNum type="arabicPeriod"/>
            </a:pPr>
            <a:r>
              <a:rPr lang="en-US" sz="2800" dirty="0">
                <a:latin typeface="Anton" pitchFamily="2" charset="0"/>
              </a:rPr>
              <a:t>LCD display</a:t>
            </a:r>
          </a:p>
          <a:p>
            <a:pPr marL="914400" lvl="1" indent="-4572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Interface a 16x2 LCD with the microcontroller.</a:t>
            </a:r>
          </a:p>
          <a:p>
            <a:pPr marL="914400" lvl="1" indent="-4572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Display traffic light states on the LCD:</a:t>
            </a:r>
          </a:p>
          <a:p>
            <a:pPr marL="914400" lvl="1" indent="-4572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“RED ON”</a:t>
            </a:r>
          </a:p>
          <a:p>
            <a:pPr marL="914400" lvl="1" indent="-4572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“YELLOW ON”</a:t>
            </a:r>
          </a:p>
          <a:p>
            <a:pPr marL="914400" lvl="1" indent="-4572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“GREEN ON”</a:t>
            </a:r>
          </a:p>
          <a:p>
            <a:pPr marL="914400" lvl="1" indent="-4572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The LCD must update automatically when the traffic state changes.</a:t>
            </a:r>
          </a:p>
          <a:p>
            <a:pPr marL="914400" lvl="1" indent="-4572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Use your LCD driver (8-bit or 4-bit mode).</a:t>
            </a:r>
          </a:p>
          <a:p>
            <a:endParaRPr lang="en-US" sz="2800" dirty="0">
              <a:latin typeface="Anton" pitchFamily="2" charset="0"/>
            </a:endParaRPr>
          </a:p>
          <a:p>
            <a:pPr>
              <a:buFont typeface="+mj-lt"/>
              <a:buAutoNum type="arabicPeriod"/>
            </a:pPr>
            <a:r>
              <a:rPr lang="en-US" sz="2800" dirty="0">
                <a:latin typeface="Anton" pitchFamily="2" charset="0"/>
              </a:rPr>
              <a:t>Keypad-based password system</a:t>
            </a:r>
          </a:p>
          <a:p>
            <a:pPr marL="800100" lvl="1" indent="-3429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Interface a keypad.</a:t>
            </a:r>
          </a:p>
          <a:p>
            <a:pPr marL="800100" lvl="1" indent="-3429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Create a password system with a predefined password (example: 1234)</a:t>
            </a:r>
          </a:p>
          <a:p>
            <a:pPr marL="800100" lvl="1" indent="-3429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User enters password using keypad</a:t>
            </a:r>
          </a:p>
          <a:p>
            <a:pPr marL="800100" lvl="1" indent="-3429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Display entered digits on LCD:</a:t>
            </a:r>
          </a:p>
          <a:p>
            <a:pPr marL="800100" lvl="1" indent="-3429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Show * instead of actual digits  (bonus)</a:t>
            </a:r>
          </a:p>
          <a:p>
            <a:pPr marL="800100" lvl="1" indent="-342900" eaLnBrk="0" fontAlgn="base" hangingPunct="0">
              <a:spcBef>
                <a:spcPct val="0"/>
              </a:spcBef>
              <a:spcAft>
                <a:spcPct val="0"/>
              </a:spcAft>
              <a:buFont typeface="Arial" panose="020B0604020202020204" pitchFamily="34" charset="0"/>
              <a:buChar char="•"/>
            </a:pPr>
            <a:r>
              <a:rPr lang="en-US" altLang="en-US" sz="2000" dirty="0">
                <a:latin typeface="Anton" pitchFamily="2" charset="0"/>
              </a:rPr>
              <a:t>If password is:</a:t>
            </a:r>
          </a:p>
          <a:p>
            <a:pPr marL="1257300" lvl="2" indent="-342900" eaLnBrk="0" fontAlgn="base" hangingPunct="0">
              <a:spcBef>
                <a:spcPct val="0"/>
              </a:spcBef>
              <a:spcAft>
                <a:spcPct val="0"/>
              </a:spcAft>
              <a:buFont typeface="Wingdings" panose="05000000000000000000" pitchFamily="2" charset="2"/>
              <a:buChar char="Ø"/>
            </a:pPr>
            <a:r>
              <a:rPr lang="en-US" altLang="en-US" sz="2000" dirty="0">
                <a:latin typeface="Anton" pitchFamily="2" charset="0"/>
              </a:rPr>
              <a:t>Correct → Display “correct Password”</a:t>
            </a:r>
          </a:p>
          <a:p>
            <a:pPr marL="1257300" lvl="2" indent="-342900" eaLnBrk="0" fontAlgn="base" hangingPunct="0">
              <a:spcBef>
                <a:spcPct val="0"/>
              </a:spcBef>
              <a:spcAft>
                <a:spcPct val="0"/>
              </a:spcAft>
              <a:buFont typeface="Wingdings" panose="05000000000000000000" pitchFamily="2" charset="2"/>
              <a:buChar char="Ø"/>
            </a:pPr>
            <a:r>
              <a:rPr lang="en-US" altLang="en-US" sz="2000" dirty="0">
                <a:latin typeface="Anton" pitchFamily="2" charset="0"/>
              </a:rPr>
              <a:t> Incorrect → Display “Wrong Password”</a:t>
            </a:r>
          </a:p>
          <a:p>
            <a:pPr>
              <a:buFont typeface="+mj-lt"/>
              <a:buAutoNum type="arabicPeriod"/>
            </a:pPr>
            <a:endParaRPr lang="en-US" sz="2800" dirty="0">
              <a:latin typeface="Anton" pitchFamily="2" charset="0"/>
            </a:endParaRPr>
          </a:p>
        </p:txBody>
      </p:sp>
    </p:spTree>
    <p:extLst>
      <p:ext uri="{BB962C8B-B14F-4D97-AF65-F5344CB8AC3E}">
        <p14:creationId xmlns:p14="http://schemas.microsoft.com/office/powerpoint/2010/main" val="1598603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7FE9-6149-284A-68AD-520E6CCC6C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9311F0-3342-8C68-3B35-C6129D063C7F}"/>
              </a:ext>
            </a:extLst>
          </p:cNvPr>
          <p:cNvSpPr/>
          <p:nvPr/>
        </p:nvSpPr>
        <p:spPr>
          <a:xfrm>
            <a:off x="0" y="8502902"/>
            <a:ext cx="18288000" cy="17840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Rectangle 10">
            <a:extLst>
              <a:ext uri="{FF2B5EF4-FFF2-40B4-BE49-F238E27FC236}">
                <a16:creationId xmlns:a16="http://schemas.microsoft.com/office/drawing/2014/main" id="{FE9574F7-C108-07A8-0D5F-8D29C04A0BAC}"/>
              </a:ext>
            </a:extLst>
          </p:cNvPr>
          <p:cNvSpPr/>
          <p:nvPr/>
        </p:nvSpPr>
        <p:spPr>
          <a:xfrm>
            <a:off x="0" y="0"/>
            <a:ext cx="18288000" cy="10287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026" name="Picture 2">
            <a:extLst>
              <a:ext uri="{FF2B5EF4-FFF2-40B4-BE49-F238E27FC236}">
                <a16:creationId xmlns:a16="http://schemas.microsoft.com/office/drawing/2014/main" id="{087754EB-974D-7F80-17B5-80828DCEE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53" y="8426900"/>
            <a:ext cx="1440153" cy="224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DE00748A-83DE-5E5C-5360-ACAFB5CB29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141" y="310839"/>
            <a:ext cx="1096944" cy="1511625"/>
          </a:xfrm>
          <a:prstGeom prst="rect">
            <a:avLst/>
          </a:prstGeom>
        </p:spPr>
      </p:pic>
      <p:pic>
        <p:nvPicPr>
          <p:cNvPr id="3" name="Picture 2">
            <a:extLst>
              <a:ext uri="{FF2B5EF4-FFF2-40B4-BE49-F238E27FC236}">
                <a16:creationId xmlns:a16="http://schemas.microsoft.com/office/drawing/2014/main" id="{34BDB297-87B9-3C99-01A0-4E3BF3E287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33758" y="8893808"/>
            <a:ext cx="4018796" cy="1700787"/>
          </a:xfrm>
          <a:prstGeom prst="rect">
            <a:avLst/>
          </a:prstGeom>
        </p:spPr>
      </p:pic>
      <p:grpSp>
        <p:nvGrpSpPr>
          <p:cNvPr id="9" name="Group 8">
            <a:extLst>
              <a:ext uri="{FF2B5EF4-FFF2-40B4-BE49-F238E27FC236}">
                <a16:creationId xmlns:a16="http://schemas.microsoft.com/office/drawing/2014/main" id="{54F4621A-813B-7F96-480C-ABC948565BA4}"/>
              </a:ext>
            </a:extLst>
          </p:cNvPr>
          <p:cNvGrpSpPr/>
          <p:nvPr/>
        </p:nvGrpSpPr>
        <p:grpSpPr>
          <a:xfrm flipV="1">
            <a:off x="15870005" y="518162"/>
            <a:ext cx="1994339" cy="6037814"/>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3B9133C-F8DA-E2C8-3B54-E628EE25A244}"/>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74E4ED-B657-AD50-8E6C-C8373D54E00E}"/>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6BE16-2B7E-0662-28B8-D25A2822733A}"/>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EB41BF9-B86E-4ADD-ACA6-C6D5B7D235ED}"/>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0779551-7649-3416-542B-61F0DDB490AA}"/>
              </a:ext>
            </a:extLst>
          </p:cNvPr>
          <p:cNvSpPr/>
          <p:nvPr/>
        </p:nvSpPr>
        <p:spPr>
          <a:xfrm rot="5400000">
            <a:off x="-1504996" y="2188829"/>
            <a:ext cx="3936134" cy="180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 name="Rectangle 3">
            <a:extLst>
              <a:ext uri="{FF2B5EF4-FFF2-40B4-BE49-F238E27FC236}">
                <a16:creationId xmlns:a16="http://schemas.microsoft.com/office/drawing/2014/main" id="{BA8A4177-4F55-6F77-D905-9C6547544CFE}"/>
              </a:ext>
            </a:extLst>
          </p:cNvPr>
          <p:cNvSpPr/>
          <p:nvPr/>
        </p:nvSpPr>
        <p:spPr>
          <a:xfrm>
            <a:off x="-3" y="8602602"/>
            <a:ext cx="18288003" cy="17007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8" name="Picture 7"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64571" y="8803658"/>
            <a:ext cx="3408719" cy="1442598"/>
          </a:xfrm>
          <a:prstGeom prst="rect">
            <a:avLst/>
          </a:prstGeom>
        </p:spPr>
      </p:pic>
      <p:pic>
        <p:nvPicPr>
          <p:cNvPr id="5"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 y="8669407"/>
            <a:ext cx="2243138" cy="1443038"/>
          </a:xfrm>
          <a:prstGeom prst="rect">
            <a:avLst/>
          </a:prstGeom>
        </p:spPr>
      </p:pic>
      <p:sp>
        <p:nvSpPr>
          <p:cNvPr id="18" name="Title 14">
            <a:extLst>
              <a:ext uri="{FF2B5EF4-FFF2-40B4-BE49-F238E27FC236}">
                <a16:creationId xmlns:a16="http://schemas.microsoft.com/office/drawing/2014/main" id="{3DF88318-EE4D-BBFA-88E2-47338D74AB71}"/>
              </a:ext>
            </a:extLst>
          </p:cNvPr>
          <p:cNvSpPr>
            <a:spLocks noGrp="1"/>
          </p:cNvSpPr>
          <p:nvPr/>
        </p:nvSpPr>
        <p:spPr>
          <a:xfrm>
            <a:off x="5545695" y="2258629"/>
            <a:ext cx="6960339" cy="1988345"/>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solidFill>
                  <a:srgbClr val="FFFFFF"/>
                </a:solidFill>
              </a:rPr>
              <a:t>Thank You!</a:t>
            </a:r>
          </a:p>
        </p:txBody>
      </p:sp>
      <p:sp>
        <p:nvSpPr>
          <p:cNvPr id="20" name="Title 14">
            <a:extLst>
              <a:ext uri="{FF2B5EF4-FFF2-40B4-BE49-F238E27FC236}">
                <a16:creationId xmlns:a16="http://schemas.microsoft.com/office/drawing/2014/main" id="{5B74792E-961E-0D4F-4546-DC2409F89C56}"/>
              </a:ext>
            </a:extLst>
          </p:cNvPr>
          <p:cNvSpPr txBox="1">
            <a:spLocks/>
          </p:cNvSpPr>
          <p:nvPr/>
        </p:nvSpPr>
        <p:spPr>
          <a:xfrm>
            <a:off x="5108856" y="4570454"/>
            <a:ext cx="7834020" cy="1988345"/>
          </a:xfrm>
          <a:prstGeom prst="rect">
            <a:avLst/>
          </a:prstGeom>
        </p:spPr>
        <p:txBody>
          <a:bodyPr vert="horz" lIns="137160" tIns="68580" rIns="137160" bIns="6858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0" b="1" dirty="0">
                <a:solidFill>
                  <a:srgbClr val="FFFFFF"/>
                </a:solidFill>
              </a:rPr>
              <a:t>Any questions?</a:t>
            </a:r>
          </a:p>
        </p:txBody>
      </p:sp>
    </p:spTree>
    <p:extLst>
      <p:ext uri="{BB962C8B-B14F-4D97-AF65-F5344CB8AC3E}">
        <p14:creationId xmlns:p14="http://schemas.microsoft.com/office/powerpoint/2010/main" val="305603825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TextBox 12"/>
          <p:cNvSpPr txBox="1"/>
          <p:nvPr/>
        </p:nvSpPr>
        <p:spPr>
          <a:xfrm>
            <a:off x="5151362" y="-218662"/>
            <a:ext cx="8259838" cy="3713333"/>
          </a:xfrm>
          <a:prstGeom prst="rect">
            <a:avLst/>
          </a:prstGeom>
        </p:spPr>
        <p:txBody>
          <a:bodyPr wrap="square" lIns="0" tIns="0" rIns="0" bIns="0" rtlCol="0" anchor="t">
            <a:spAutoFit/>
          </a:bodyPr>
          <a:lstStyle/>
          <a:p>
            <a:pPr algn="ctr">
              <a:lnSpc>
                <a:spcPts val="30356"/>
              </a:lnSpc>
              <a:spcBef>
                <a:spcPct val="0"/>
              </a:spcBef>
            </a:pPr>
            <a:r>
              <a:rPr lang="en-US" sz="21683" dirty="0">
                <a:solidFill>
                  <a:srgbClr val="FFFFFF"/>
                </a:solidFill>
                <a:latin typeface="Anton"/>
                <a:ea typeface="Anton"/>
                <a:cs typeface="Anton"/>
                <a:sym typeface="Anton"/>
              </a:rPr>
              <a:t>Keypad</a:t>
            </a:r>
          </a:p>
        </p:txBody>
      </p:sp>
      <p:sp>
        <p:nvSpPr>
          <p:cNvPr id="13" name="TextBox 13"/>
          <p:cNvSpPr txBox="1"/>
          <p:nvPr/>
        </p:nvSpPr>
        <p:spPr>
          <a:xfrm>
            <a:off x="7874655" y="10009796"/>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4" name="TextBox 14"/>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934089"/>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TextBox 12"/>
          <p:cNvSpPr txBox="1"/>
          <p:nvPr/>
        </p:nvSpPr>
        <p:spPr>
          <a:xfrm>
            <a:off x="4264279" y="304608"/>
            <a:ext cx="9908921" cy="3924245"/>
          </a:xfrm>
          <a:prstGeom prst="rect">
            <a:avLst/>
          </a:prstGeom>
        </p:spPr>
        <p:txBody>
          <a:bodyPr wrap="square" lIns="0" tIns="0" rIns="0" bIns="0" rtlCol="0" anchor="t">
            <a:spAutoFit/>
          </a:bodyPr>
          <a:lstStyle/>
          <a:p>
            <a:pPr algn="ctr">
              <a:lnSpc>
                <a:spcPts val="15753"/>
              </a:lnSpc>
            </a:pPr>
            <a:r>
              <a:rPr lang="en-US" sz="11252" dirty="0">
                <a:solidFill>
                  <a:srgbClr val="004068"/>
                </a:solidFill>
                <a:latin typeface="Anton"/>
                <a:ea typeface="Anton"/>
                <a:cs typeface="Anton"/>
                <a:sym typeface="Anton"/>
              </a:rPr>
              <a:t>What is keypad ?</a:t>
            </a:r>
          </a:p>
          <a:p>
            <a:pPr algn="ctr">
              <a:lnSpc>
                <a:spcPts val="15753"/>
              </a:lnSpc>
              <a:spcBef>
                <a:spcPct val="0"/>
              </a:spcBef>
            </a:pPr>
            <a:endParaRPr lang="en-US" sz="11252" dirty="0">
              <a:solidFill>
                <a:srgbClr val="004068"/>
              </a:solidFill>
              <a:latin typeface="Anton"/>
              <a:ea typeface="Anton"/>
              <a:cs typeface="Anton"/>
              <a:sym typeface="Anton"/>
            </a:endParaRPr>
          </a:p>
        </p:txBody>
      </p:sp>
      <p:sp>
        <p:nvSpPr>
          <p:cNvPr id="13" name="Freeform 13"/>
          <p:cNvSpPr/>
          <p:nvPr/>
        </p:nvSpPr>
        <p:spPr>
          <a:xfrm>
            <a:off x="5283387" y="3415744"/>
            <a:ext cx="7852912" cy="3974396"/>
          </a:xfrm>
          <a:custGeom>
            <a:avLst/>
            <a:gdLst/>
            <a:ahLst/>
            <a:cxnLst/>
            <a:rect l="l" t="t" r="r" b="b"/>
            <a:pathLst>
              <a:path w="7852912" h="3974396">
                <a:moveTo>
                  <a:pt x="0" y="0"/>
                </a:moveTo>
                <a:lnTo>
                  <a:pt x="7852912" y="0"/>
                </a:lnTo>
                <a:lnTo>
                  <a:pt x="7852912" y="3974395"/>
                </a:lnTo>
                <a:lnTo>
                  <a:pt x="0" y="3974395"/>
                </a:lnTo>
                <a:lnTo>
                  <a:pt x="0" y="0"/>
                </a:lnTo>
                <a:close/>
              </a:path>
            </a:pathLst>
          </a:custGeom>
          <a:blipFill>
            <a:blip r:embed="rId9"/>
            <a:stretch>
              <a:fillRect b="-87708"/>
            </a:stretch>
          </a:blipFill>
        </p:spPr>
      </p:sp>
      <p:sp>
        <p:nvSpPr>
          <p:cNvPr id="14" name="Freeform 14"/>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15" name="Freeform 15"/>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16" name="Freeform 16"/>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10"/>
            <a:stretch>
              <a:fillRect/>
            </a:stretch>
          </a:blipFill>
        </p:spPr>
      </p:sp>
      <p:sp>
        <p:nvSpPr>
          <p:cNvPr id="17" name="Freeform 17"/>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11"/>
            <a:stretch>
              <a:fillRect t="-43750" r="-44646" b="-43750"/>
            </a:stretch>
          </a:blipFill>
        </p:spPr>
      </p:sp>
      <p:grpSp>
        <p:nvGrpSpPr>
          <p:cNvPr id="18" name="Group 18"/>
          <p:cNvGrpSpPr/>
          <p:nvPr/>
        </p:nvGrpSpPr>
        <p:grpSpPr>
          <a:xfrm>
            <a:off x="0" y="8891860"/>
            <a:ext cx="18419686" cy="1437368"/>
            <a:chOff x="0" y="0"/>
            <a:chExt cx="4851275" cy="378566"/>
          </a:xfrm>
        </p:grpSpPr>
        <p:sp>
          <p:nvSpPr>
            <p:cNvPr id="19" name="Freeform 19"/>
            <p:cNvSpPr/>
            <p:nvPr/>
          </p:nvSpPr>
          <p:spPr>
            <a:xfrm>
              <a:off x="0" y="0"/>
              <a:ext cx="4851276" cy="378566"/>
            </a:xfrm>
            <a:custGeom>
              <a:avLst/>
              <a:gdLst/>
              <a:ahLst/>
              <a:cxnLst/>
              <a:rect l="l" t="t" r="r" b="b"/>
              <a:pathLst>
                <a:path w="4851276" h="378566">
                  <a:moveTo>
                    <a:pt x="0" y="0"/>
                  </a:moveTo>
                  <a:lnTo>
                    <a:pt x="4851276" y="0"/>
                  </a:lnTo>
                  <a:lnTo>
                    <a:pt x="4851276" y="378566"/>
                  </a:lnTo>
                  <a:lnTo>
                    <a:pt x="0" y="378566"/>
                  </a:lnTo>
                  <a:close/>
                </a:path>
              </a:pathLst>
            </a:custGeom>
            <a:solidFill>
              <a:srgbClr val="004068"/>
            </a:solidFill>
          </p:spPr>
        </p:sp>
        <p:sp>
          <p:nvSpPr>
            <p:cNvPr id="20" name="TextBox 20"/>
            <p:cNvSpPr txBox="1"/>
            <p:nvPr/>
          </p:nvSpPr>
          <p:spPr>
            <a:xfrm>
              <a:off x="0" y="-38100"/>
              <a:ext cx="4851275" cy="416666"/>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22" name="Freeform 22"/>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23" name="Freeform 23"/>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12"/>
            <a:stretch>
              <a:fillRect r="-111"/>
            </a:stretch>
          </a:blipFill>
        </p:spPr>
      </p:sp>
      <p:sp>
        <p:nvSpPr>
          <p:cNvPr id="24" name="TextBox 24"/>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1693413"/>
            <a:chOff x="0" y="0"/>
            <a:chExt cx="4851275" cy="446002"/>
          </a:xfrm>
        </p:grpSpPr>
        <p:sp>
          <p:nvSpPr>
            <p:cNvPr id="5" name="Freeform 5"/>
            <p:cNvSpPr/>
            <p:nvPr/>
          </p:nvSpPr>
          <p:spPr>
            <a:xfrm>
              <a:off x="0" y="0"/>
              <a:ext cx="4851276" cy="446002"/>
            </a:xfrm>
            <a:custGeom>
              <a:avLst/>
              <a:gdLst/>
              <a:ahLst/>
              <a:cxnLst/>
              <a:rect l="l" t="t" r="r" b="b"/>
              <a:pathLst>
                <a:path w="4851276" h="446002">
                  <a:moveTo>
                    <a:pt x="0" y="0"/>
                  </a:moveTo>
                  <a:lnTo>
                    <a:pt x="4851276" y="0"/>
                  </a:lnTo>
                  <a:lnTo>
                    <a:pt x="4851276" y="446002"/>
                  </a:lnTo>
                  <a:lnTo>
                    <a:pt x="0" y="446002"/>
                  </a:lnTo>
                  <a:close/>
                </a:path>
              </a:pathLst>
            </a:custGeom>
            <a:solidFill>
              <a:srgbClr val="004068"/>
            </a:solidFill>
          </p:spPr>
        </p:sp>
        <p:sp>
          <p:nvSpPr>
            <p:cNvPr id="6" name="TextBox 6"/>
            <p:cNvSpPr txBox="1"/>
            <p:nvPr/>
          </p:nvSpPr>
          <p:spPr>
            <a:xfrm>
              <a:off x="0" y="-38100"/>
              <a:ext cx="4851275" cy="484102"/>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704493" y="6072845"/>
            <a:ext cx="3813488" cy="2454500"/>
          </a:xfrm>
          <a:custGeom>
            <a:avLst/>
            <a:gdLst/>
            <a:ahLst/>
            <a:cxnLst/>
            <a:rect l="l" t="t" r="r" b="b"/>
            <a:pathLst>
              <a:path w="3813488" h="2454500">
                <a:moveTo>
                  <a:pt x="0" y="0"/>
                </a:moveTo>
                <a:lnTo>
                  <a:pt x="3813488" y="0"/>
                </a:lnTo>
                <a:lnTo>
                  <a:pt x="3813488" y="2454500"/>
                </a:lnTo>
                <a:lnTo>
                  <a:pt x="0" y="24545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1756358">
            <a:off x="8408894" y="5825705"/>
            <a:ext cx="2168362" cy="2826064"/>
          </a:xfrm>
          <a:custGeom>
            <a:avLst/>
            <a:gdLst/>
            <a:ahLst/>
            <a:cxnLst/>
            <a:rect l="l" t="t" r="r" b="b"/>
            <a:pathLst>
              <a:path w="2168362" h="2826064">
                <a:moveTo>
                  <a:pt x="0" y="0"/>
                </a:moveTo>
                <a:lnTo>
                  <a:pt x="2168361" y="0"/>
                </a:lnTo>
                <a:lnTo>
                  <a:pt x="2168361" y="2826064"/>
                </a:lnTo>
                <a:lnTo>
                  <a:pt x="0" y="28260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rot="497810">
            <a:off x="15095137" y="5864791"/>
            <a:ext cx="2198314" cy="2747893"/>
          </a:xfrm>
          <a:custGeom>
            <a:avLst/>
            <a:gdLst/>
            <a:ahLst/>
            <a:cxnLst/>
            <a:rect l="l" t="t" r="r" b="b"/>
            <a:pathLst>
              <a:path w="2198314" h="2747893">
                <a:moveTo>
                  <a:pt x="0" y="0"/>
                </a:moveTo>
                <a:lnTo>
                  <a:pt x="2198314" y="0"/>
                </a:lnTo>
                <a:lnTo>
                  <a:pt x="2198314" y="2747892"/>
                </a:lnTo>
                <a:lnTo>
                  <a:pt x="0" y="274789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704493" y="2665739"/>
            <a:ext cx="16775716" cy="825583"/>
          </a:xfrm>
          <a:prstGeom prst="rect">
            <a:avLst/>
          </a:prstGeom>
        </p:spPr>
        <p:txBody>
          <a:bodyPr lIns="0" tIns="0" rIns="0" bIns="0" rtlCol="0" anchor="t">
            <a:spAutoFit/>
          </a:bodyPr>
          <a:lstStyle/>
          <a:p>
            <a:pPr algn="l">
              <a:lnSpc>
                <a:spcPts val="3326"/>
              </a:lnSpc>
              <a:spcBef>
                <a:spcPct val="0"/>
              </a:spcBef>
            </a:pPr>
            <a:r>
              <a:rPr lang="en-US" sz="2376">
                <a:solidFill>
                  <a:srgbClr val="004068"/>
                </a:solidFill>
                <a:latin typeface="Anton"/>
                <a:ea typeface="Anton"/>
                <a:cs typeface="Anton"/>
                <a:sym typeface="Anton"/>
              </a:rPr>
              <a:t>Keypad: is a set of a mechanical switches that are arranged in a matrix to minimize the number of the used pins and it is used as an input device to read the key pressed by the user and then process it by the MCU</a:t>
            </a:r>
          </a:p>
        </p:txBody>
      </p:sp>
      <p:sp>
        <p:nvSpPr>
          <p:cNvPr id="16" name="TextBox 16"/>
          <p:cNvSpPr txBox="1"/>
          <p:nvPr/>
        </p:nvSpPr>
        <p:spPr>
          <a:xfrm>
            <a:off x="704493" y="4060220"/>
            <a:ext cx="16775716" cy="825583"/>
          </a:xfrm>
          <a:prstGeom prst="rect">
            <a:avLst/>
          </a:prstGeom>
        </p:spPr>
        <p:txBody>
          <a:bodyPr lIns="0" tIns="0" rIns="0" bIns="0" rtlCol="0" anchor="t">
            <a:spAutoFit/>
          </a:bodyPr>
          <a:lstStyle/>
          <a:p>
            <a:pPr algn="l">
              <a:lnSpc>
                <a:spcPts val="3326"/>
              </a:lnSpc>
            </a:pPr>
            <a:r>
              <a:rPr lang="en-US" sz="2376">
                <a:solidFill>
                  <a:srgbClr val="004068"/>
                </a:solidFill>
                <a:latin typeface="Anton"/>
                <a:ea typeface="Anton"/>
                <a:cs typeface="Anton"/>
                <a:sym typeface="Anton"/>
              </a:rPr>
              <a:t>Many applications requires large number of keys connected to computing systesms</a:t>
            </a:r>
          </a:p>
          <a:p>
            <a:pPr algn="l">
              <a:lnSpc>
                <a:spcPts val="3326"/>
              </a:lnSpc>
              <a:spcBef>
                <a:spcPct val="0"/>
              </a:spcBef>
            </a:pPr>
            <a:endParaRPr lang="en-US" sz="2376">
              <a:solidFill>
                <a:srgbClr val="004068"/>
              </a:solidFill>
              <a:latin typeface="Anton"/>
              <a:ea typeface="Anton"/>
              <a:cs typeface="Anton"/>
              <a:sym typeface="Anton"/>
            </a:endParaRPr>
          </a:p>
        </p:txBody>
      </p:sp>
      <p:sp>
        <p:nvSpPr>
          <p:cNvPr id="17" name="TextBox 17"/>
          <p:cNvSpPr txBox="1"/>
          <p:nvPr/>
        </p:nvSpPr>
        <p:spPr>
          <a:xfrm>
            <a:off x="704493" y="4838177"/>
            <a:ext cx="16775716" cy="406429"/>
          </a:xfrm>
          <a:prstGeom prst="rect">
            <a:avLst/>
          </a:prstGeom>
        </p:spPr>
        <p:txBody>
          <a:bodyPr lIns="0" tIns="0" rIns="0" bIns="0" rtlCol="0" anchor="t">
            <a:spAutoFit/>
          </a:bodyPr>
          <a:lstStyle/>
          <a:p>
            <a:pPr algn="l">
              <a:lnSpc>
                <a:spcPts val="3326"/>
              </a:lnSpc>
              <a:spcBef>
                <a:spcPct val="0"/>
              </a:spcBef>
            </a:pPr>
            <a:r>
              <a:rPr lang="en-US" sz="2376">
                <a:solidFill>
                  <a:srgbClr val="004068"/>
                </a:solidFill>
                <a:latin typeface="Anton"/>
                <a:ea typeface="Anton"/>
                <a:cs typeface="Anton"/>
                <a:sym typeface="Anton"/>
              </a:rPr>
              <a:t>Examples : PC Keyboard ,Cell Phone Keypad and Calculators</a:t>
            </a:r>
          </a:p>
        </p:txBody>
      </p:sp>
      <p:sp>
        <p:nvSpPr>
          <p:cNvPr id="18" name="TextBox 18"/>
          <p:cNvSpPr txBox="1"/>
          <p:nvPr/>
        </p:nvSpPr>
        <p:spPr>
          <a:xfrm>
            <a:off x="4264279" y="304608"/>
            <a:ext cx="9832721" cy="3924245"/>
          </a:xfrm>
          <a:prstGeom prst="rect">
            <a:avLst/>
          </a:prstGeom>
        </p:spPr>
        <p:txBody>
          <a:bodyPr wrap="square" lIns="0" tIns="0" rIns="0" bIns="0" rtlCol="0" anchor="t">
            <a:spAutoFit/>
          </a:bodyPr>
          <a:lstStyle/>
          <a:p>
            <a:pPr algn="ctr">
              <a:lnSpc>
                <a:spcPts val="15753"/>
              </a:lnSpc>
            </a:pPr>
            <a:r>
              <a:rPr lang="en-US" sz="11252" dirty="0">
                <a:solidFill>
                  <a:srgbClr val="004068"/>
                </a:solidFill>
                <a:latin typeface="Anton"/>
                <a:ea typeface="Anton"/>
                <a:cs typeface="Anton"/>
                <a:sym typeface="Anton"/>
              </a:rPr>
              <a:t>What is keypad ?</a:t>
            </a:r>
          </a:p>
          <a:p>
            <a:pPr algn="ctr">
              <a:lnSpc>
                <a:spcPts val="15753"/>
              </a:lnSpc>
              <a:spcBef>
                <a:spcPct val="0"/>
              </a:spcBef>
            </a:pPr>
            <a:endParaRPr lang="en-US" sz="11252" dirty="0">
              <a:solidFill>
                <a:srgbClr val="004068"/>
              </a:solidFill>
              <a:latin typeface="Anton"/>
              <a:ea typeface="Anton"/>
              <a:cs typeface="Anton"/>
              <a:sym typeface="Anton"/>
            </a:endParaRPr>
          </a:p>
        </p:txBody>
      </p:sp>
      <p:sp>
        <p:nvSpPr>
          <p:cNvPr id="19" name="TextBox 19"/>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026615"/>
            <a:chOff x="0" y="0"/>
            <a:chExt cx="4851275" cy="533759"/>
          </a:xfrm>
        </p:grpSpPr>
        <p:sp>
          <p:nvSpPr>
            <p:cNvPr id="5" name="Freeform 5"/>
            <p:cNvSpPr/>
            <p:nvPr/>
          </p:nvSpPr>
          <p:spPr>
            <a:xfrm>
              <a:off x="0" y="0"/>
              <a:ext cx="4851276" cy="533759"/>
            </a:xfrm>
            <a:custGeom>
              <a:avLst/>
              <a:gdLst/>
              <a:ahLst/>
              <a:cxnLst/>
              <a:rect l="l" t="t" r="r" b="b"/>
              <a:pathLst>
                <a:path w="4851276" h="533759">
                  <a:moveTo>
                    <a:pt x="0" y="0"/>
                  </a:moveTo>
                  <a:lnTo>
                    <a:pt x="4851276" y="0"/>
                  </a:lnTo>
                  <a:lnTo>
                    <a:pt x="4851276" y="533759"/>
                  </a:lnTo>
                  <a:lnTo>
                    <a:pt x="0" y="533759"/>
                  </a:lnTo>
                  <a:close/>
                </a:path>
              </a:pathLst>
            </a:custGeom>
            <a:solidFill>
              <a:srgbClr val="004068"/>
            </a:solidFill>
          </p:spPr>
        </p:sp>
        <p:sp>
          <p:nvSpPr>
            <p:cNvPr id="6" name="TextBox 6"/>
            <p:cNvSpPr txBox="1"/>
            <p:nvPr/>
          </p:nvSpPr>
          <p:spPr>
            <a:xfrm>
              <a:off x="0" y="-38100"/>
              <a:ext cx="4851275" cy="57185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3180652" y="1513103"/>
            <a:ext cx="4351687" cy="4351687"/>
          </a:xfrm>
          <a:custGeom>
            <a:avLst/>
            <a:gdLst/>
            <a:ahLst/>
            <a:cxnLst/>
            <a:rect l="l" t="t" r="r" b="b"/>
            <a:pathLst>
              <a:path w="4351687" h="4351687">
                <a:moveTo>
                  <a:pt x="0" y="0"/>
                </a:moveTo>
                <a:lnTo>
                  <a:pt x="4351687" y="0"/>
                </a:lnTo>
                <a:lnTo>
                  <a:pt x="4351687" y="4351688"/>
                </a:lnTo>
                <a:lnTo>
                  <a:pt x="0" y="4351688"/>
                </a:lnTo>
                <a:lnTo>
                  <a:pt x="0" y="0"/>
                </a:lnTo>
                <a:close/>
              </a:path>
            </a:pathLst>
          </a:custGeom>
          <a:blipFill>
            <a:blip r:embed="rId9"/>
            <a:stretch>
              <a:fillRect/>
            </a:stretch>
          </a:blipFill>
        </p:spPr>
      </p:sp>
      <p:sp>
        <p:nvSpPr>
          <p:cNvPr id="13" name="TextBox 13"/>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What is the Challenge ?!</a:t>
            </a:r>
          </a:p>
        </p:txBody>
      </p:sp>
      <p:sp>
        <p:nvSpPr>
          <p:cNvPr id="14" name="TextBox 14"/>
          <p:cNvSpPr txBox="1"/>
          <p:nvPr/>
        </p:nvSpPr>
        <p:spPr>
          <a:xfrm>
            <a:off x="704493" y="3641322"/>
            <a:ext cx="11700053" cy="1363789"/>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When we want to interface one key to the microcontroller then it needs one GPIO pin But when we want to interface many keys like 9 , 12 ,16 or even more then it may acquire all the GPIO pins of the microcontroller</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077877"/>
            <a:chOff x="0" y="0"/>
            <a:chExt cx="4851275" cy="547260"/>
          </a:xfrm>
        </p:grpSpPr>
        <p:sp>
          <p:nvSpPr>
            <p:cNvPr id="5" name="Freeform 5"/>
            <p:cNvSpPr/>
            <p:nvPr/>
          </p:nvSpPr>
          <p:spPr>
            <a:xfrm>
              <a:off x="0" y="0"/>
              <a:ext cx="4851276" cy="547260"/>
            </a:xfrm>
            <a:custGeom>
              <a:avLst/>
              <a:gdLst/>
              <a:ahLst/>
              <a:cxnLst/>
              <a:rect l="l" t="t" r="r" b="b"/>
              <a:pathLst>
                <a:path w="4851276" h="547260">
                  <a:moveTo>
                    <a:pt x="0" y="0"/>
                  </a:moveTo>
                  <a:lnTo>
                    <a:pt x="4851276" y="0"/>
                  </a:lnTo>
                  <a:lnTo>
                    <a:pt x="4851276" y="547260"/>
                  </a:lnTo>
                  <a:lnTo>
                    <a:pt x="0" y="547260"/>
                  </a:lnTo>
                  <a:close/>
                </a:path>
              </a:pathLst>
            </a:custGeom>
            <a:solidFill>
              <a:srgbClr val="004068"/>
            </a:solidFill>
          </p:spPr>
        </p:sp>
        <p:sp>
          <p:nvSpPr>
            <p:cNvPr id="6" name="TextBox 6"/>
            <p:cNvSpPr txBox="1"/>
            <p:nvPr/>
          </p:nvSpPr>
          <p:spPr>
            <a:xfrm>
              <a:off x="0" y="-38100"/>
              <a:ext cx="4851275" cy="58536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3232782" y="1028700"/>
            <a:ext cx="4351687" cy="4351687"/>
          </a:xfrm>
          <a:custGeom>
            <a:avLst/>
            <a:gdLst/>
            <a:ahLst/>
            <a:cxnLst/>
            <a:rect l="l" t="t" r="r" b="b"/>
            <a:pathLst>
              <a:path w="4351687" h="4351687">
                <a:moveTo>
                  <a:pt x="0" y="0"/>
                </a:moveTo>
                <a:lnTo>
                  <a:pt x="4351688" y="0"/>
                </a:lnTo>
                <a:lnTo>
                  <a:pt x="4351688" y="4351687"/>
                </a:lnTo>
                <a:lnTo>
                  <a:pt x="0" y="4351687"/>
                </a:lnTo>
                <a:lnTo>
                  <a:pt x="0" y="0"/>
                </a:lnTo>
                <a:close/>
              </a:path>
            </a:pathLst>
          </a:custGeom>
          <a:blipFill>
            <a:blip r:embed="rId9"/>
            <a:stretch>
              <a:fillRect/>
            </a:stretch>
          </a:blipFill>
        </p:spPr>
      </p:sp>
      <p:sp>
        <p:nvSpPr>
          <p:cNvPr id="13" name="Freeform 13"/>
          <p:cNvSpPr/>
          <p:nvPr/>
        </p:nvSpPr>
        <p:spPr>
          <a:xfrm>
            <a:off x="13778502" y="5718188"/>
            <a:ext cx="3953668" cy="3042314"/>
          </a:xfrm>
          <a:custGeom>
            <a:avLst/>
            <a:gdLst/>
            <a:ahLst/>
            <a:cxnLst/>
            <a:rect l="l" t="t" r="r" b="b"/>
            <a:pathLst>
              <a:path w="3953668" h="3042314">
                <a:moveTo>
                  <a:pt x="0" y="0"/>
                </a:moveTo>
                <a:lnTo>
                  <a:pt x="3953668" y="0"/>
                </a:lnTo>
                <a:lnTo>
                  <a:pt x="3953668" y="3042314"/>
                </a:lnTo>
                <a:lnTo>
                  <a:pt x="0" y="3042314"/>
                </a:lnTo>
                <a:lnTo>
                  <a:pt x="0" y="0"/>
                </a:lnTo>
                <a:close/>
              </a:path>
            </a:pathLst>
          </a:custGeom>
          <a:blipFill>
            <a:blip r:embed="rId10"/>
            <a:stretch>
              <a:fillRect/>
            </a:stretch>
          </a:blipFill>
        </p:spPr>
      </p:sp>
      <p:sp>
        <p:nvSpPr>
          <p:cNvPr id="14" name="Freeform 14"/>
          <p:cNvSpPr/>
          <p:nvPr/>
        </p:nvSpPr>
        <p:spPr>
          <a:xfrm>
            <a:off x="7621849" y="6525350"/>
            <a:ext cx="4456715" cy="1292447"/>
          </a:xfrm>
          <a:custGeom>
            <a:avLst/>
            <a:gdLst/>
            <a:ahLst/>
            <a:cxnLst/>
            <a:rect l="l" t="t" r="r" b="b"/>
            <a:pathLst>
              <a:path w="4456715" h="1292447">
                <a:moveTo>
                  <a:pt x="0" y="0"/>
                </a:moveTo>
                <a:lnTo>
                  <a:pt x="4456715" y="0"/>
                </a:lnTo>
                <a:lnTo>
                  <a:pt x="4456715" y="1292447"/>
                </a:lnTo>
                <a:lnTo>
                  <a:pt x="0" y="12924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What is the Challenge ?!</a:t>
            </a:r>
          </a:p>
        </p:txBody>
      </p:sp>
      <p:sp>
        <p:nvSpPr>
          <p:cNvPr id="16" name="TextBox 16"/>
          <p:cNvSpPr txBox="1"/>
          <p:nvPr/>
        </p:nvSpPr>
        <p:spPr>
          <a:xfrm>
            <a:off x="704493" y="3641322"/>
            <a:ext cx="11700053" cy="1809964"/>
          </a:xfrm>
          <a:prstGeom prst="rect">
            <a:avLst/>
          </a:prstGeom>
        </p:spPr>
        <p:txBody>
          <a:bodyPr lIns="0" tIns="0" rIns="0" bIns="0" rtlCol="0" anchor="t">
            <a:spAutoFit/>
          </a:bodyPr>
          <a:lstStyle/>
          <a:p>
            <a:pPr algn="just">
              <a:lnSpc>
                <a:spcPts val="3657"/>
              </a:lnSpc>
            </a:pPr>
            <a:r>
              <a:rPr lang="en-US" sz="2612">
                <a:solidFill>
                  <a:srgbClr val="004068"/>
                </a:solidFill>
                <a:latin typeface="Anton"/>
                <a:ea typeface="Anton"/>
                <a:cs typeface="Anton"/>
                <a:sym typeface="Anton"/>
              </a:rPr>
              <a:t>Lets take the phone keypad as example if we are going to implement a system that contains 12 switches like this image in the traditional way each switch will need 1 input digital pin from the MCU this means that the switches in our system will consume 12 pins.</a:t>
            </a:r>
          </a:p>
        </p:txBody>
      </p:sp>
      <p:sp>
        <p:nvSpPr>
          <p:cNvPr id="17" name="Freeform 17"/>
          <p:cNvSpPr/>
          <p:nvPr/>
        </p:nvSpPr>
        <p:spPr>
          <a:xfrm rot="5400000">
            <a:off x="15676741" y="3327335"/>
            <a:ext cx="157190" cy="4361798"/>
          </a:xfrm>
          <a:custGeom>
            <a:avLst/>
            <a:gdLst/>
            <a:ahLst/>
            <a:cxnLst/>
            <a:rect l="l" t="t" r="r" b="b"/>
            <a:pathLst>
              <a:path w="157190" h="4361798">
                <a:moveTo>
                  <a:pt x="0" y="0"/>
                </a:moveTo>
                <a:lnTo>
                  <a:pt x="157190" y="0"/>
                </a:lnTo>
                <a:lnTo>
                  <a:pt x="157190" y="4361798"/>
                </a:lnTo>
                <a:lnTo>
                  <a:pt x="0" y="4361798"/>
                </a:lnTo>
                <a:lnTo>
                  <a:pt x="0" y="0"/>
                </a:lnTo>
                <a:close/>
              </a:path>
            </a:pathLst>
          </a:custGeom>
          <a:blipFill>
            <a:blip r:embed="rId7"/>
            <a:stretch>
              <a:fillRect l="-84201" t="-50705" r="-82239" b="-66602"/>
            </a:stretch>
          </a:blipFill>
        </p:spPr>
      </p:sp>
      <p:sp>
        <p:nvSpPr>
          <p:cNvPr id="18" name="TextBox 18"/>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1300</Words>
  <Application>Microsoft Office PowerPoint</Application>
  <PresentationFormat>Custom</PresentationFormat>
  <Paragraphs>246</Paragraphs>
  <Slides>48</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Anton</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Why Do We Need LCD in Embedded Systems?</vt:lpstr>
      <vt:lpstr>Why Do We Need LCD in Embedded Systems?</vt:lpstr>
      <vt:lpstr>PowerPoint Presentation</vt:lpstr>
      <vt:lpstr>Liquid crystal mechanism </vt:lpstr>
      <vt:lpstr>16x2 LCD Pin Configuration</vt:lpstr>
      <vt:lpstr>16x2 LCD Pin Configuration</vt:lpstr>
      <vt:lpstr>Character in LCD</vt:lpstr>
      <vt:lpstr>Driver of lcd</vt:lpstr>
      <vt:lpstr>Driver of lcd</vt:lpstr>
      <vt:lpstr>4-bit vs 8-bit Mode</vt:lpstr>
      <vt:lpstr>PowerPoint Presentation</vt:lpstr>
      <vt:lpstr>PowerPoint Presentation</vt:lpstr>
      <vt:lpstr>PowerPoint Presentation</vt:lpstr>
      <vt:lpstr>PowerPoint Presentation</vt:lpstr>
      <vt:lpstr>Task Solution</vt:lpstr>
      <vt:lpstr>Task Solution</vt:lpstr>
      <vt:lpstr>Task Solution</vt:lpstr>
      <vt:lpstr>Assignment 5</vt:lpstr>
      <vt:lpstr>Assignment 5</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c:title>
  <dc:creator>b</dc:creator>
  <cp:lastModifiedBy>basma khaled</cp:lastModifiedBy>
  <cp:revision>10</cp:revision>
  <dcterms:created xsi:type="dcterms:W3CDTF">2006-08-16T00:00:00Z</dcterms:created>
  <dcterms:modified xsi:type="dcterms:W3CDTF">2026-02-18T03:48:47Z</dcterms:modified>
  <dc:identifier>DAG_nLIQLaQ</dc:identifier>
</cp:coreProperties>
</file>